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5" r:id="rId3"/>
    <p:sldId id="258" r:id="rId4"/>
    <p:sldId id="259" r:id="rId5"/>
    <p:sldId id="260" r:id="rId6"/>
    <p:sldId id="264" r:id="rId7"/>
    <p:sldId id="273" r:id="rId8"/>
    <p:sldId id="274" r:id="rId9"/>
    <p:sldId id="279" r:id="rId10"/>
    <p:sldId id="278" r:id="rId11"/>
    <p:sldId id="276"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oit" initials="b" lastIdx="4" clrIdx="0">
    <p:extLst>
      <p:ext uri="{19B8F6BF-5375-455C-9EA6-DF929625EA0E}">
        <p15:presenceInfo xmlns:p15="http://schemas.microsoft.com/office/powerpoint/2012/main" userId="3696fe7e3a07e40e" providerId="Windows Live"/>
      </p:ext>
    </p:extLst>
  </p:cmAuthor>
  <p:cmAuthor id="2" name="olivier.colomban" initials="o" lastIdx="5" clrIdx="1">
    <p:extLst>
      <p:ext uri="{19B8F6BF-5375-455C-9EA6-DF929625EA0E}">
        <p15:presenceInfo xmlns:p15="http://schemas.microsoft.com/office/powerpoint/2012/main" userId="olivier.colomb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9" d="100"/>
          <a:sy n="79"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300939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50100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1261836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1857902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763430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4924595F-8D43-4A5E-B7B2-2FFA3C9DF626}" type="datetimeFigureOut">
              <a:rPr lang="fr-FR" smtClean="0"/>
              <a:t>08/12/2022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3240652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4924595F-8D43-4A5E-B7B2-2FFA3C9DF626}" type="datetimeFigureOut">
              <a:rPr lang="fr-FR" smtClean="0"/>
              <a:t>08/12/2022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4079887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4924595F-8D43-4A5E-B7B2-2FFA3C9DF626}" type="datetimeFigureOut">
              <a:rPr lang="fr-FR" smtClean="0"/>
              <a:t>08/12/2022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2536808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924595F-8D43-4A5E-B7B2-2FFA3C9DF626}" type="datetimeFigureOut">
              <a:rPr lang="fr-FR" smtClean="0"/>
              <a:t>08/12/2022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1834375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4924595F-8D43-4A5E-B7B2-2FFA3C9DF626}" type="datetimeFigureOut">
              <a:rPr lang="fr-FR" smtClean="0"/>
              <a:t>08/12/2022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1426502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4924595F-8D43-4A5E-B7B2-2FFA3C9DF626}" type="datetimeFigureOut">
              <a:rPr lang="fr-FR" smtClean="0"/>
              <a:t>08/12/2022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48608D6-FB1B-4C2A-99DF-B9D8C32B6663}" type="slidenum">
              <a:rPr lang="fr-FR" smtClean="0"/>
              <a:t>‹N°›</a:t>
            </a:fld>
            <a:endParaRPr lang="fr-FR"/>
          </a:p>
        </p:txBody>
      </p:sp>
    </p:spTree>
    <p:extLst>
      <p:ext uri="{BB962C8B-B14F-4D97-AF65-F5344CB8AC3E}">
        <p14:creationId xmlns:p14="http://schemas.microsoft.com/office/powerpoint/2010/main" val="98679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4595F-8D43-4A5E-B7B2-2FFA3C9DF626}" type="datetimeFigureOut">
              <a:rPr lang="fr-FR" smtClean="0"/>
              <a:t>08/12/2022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8608D6-FB1B-4C2A-99DF-B9D8C32B6663}" type="slidenum">
              <a:rPr lang="fr-FR" smtClean="0"/>
              <a:t>‹N°›</a:t>
            </a:fld>
            <a:endParaRPr lang="fr-FR"/>
          </a:p>
        </p:txBody>
      </p:sp>
    </p:spTree>
    <p:extLst>
      <p:ext uri="{BB962C8B-B14F-4D97-AF65-F5344CB8AC3E}">
        <p14:creationId xmlns:p14="http://schemas.microsoft.com/office/powerpoint/2010/main" val="3515460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t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17142" y="2926834"/>
            <a:ext cx="2338717" cy="369332"/>
          </a:xfrm>
          <a:prstGeom prst="rect">
            <a:avLst/>
          </a:prstGeom>
        </p:spPr>
        <p:txBody>
          <a:bodyPr wrap="none">
            <a:spAutoFit/>
          </a:bodyPr>
          <a:lstStyle/>
          <a:p>
            <a:r>
              <a:rPr lang="fr-FR" dirty="0" err="1"/>
              <a:t>Supplementary</a:t>
            </a:r>
            <a:r>
              <a:rPr lang="fr-FR" dirty="0"/>
              <a:t> Figures</a:t>
            </a:r>
          </a:p>
        </p:txBody>
      </p:sp>
    </p:spTree>
    <p:extLst>
      <p:ext uri="{BB962C8B-B14F-4D97-AF65-F5344CB8AC3E}">
        <p14:creationId xmlns:p14="http://schemas.microsoft.com/office/powerpoint/2010/main" val="1474045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180" y="606175"/>
            <a:ext cx="7156215" cy="6448592"/>
          </a:xfrm>
          <a:prstGeom prst="rect">
            <a:avLst/>
          </a:prstGeom>
        </p:spPr>
      </p:pic>
      <p:sp>
        <p:nvSpPr>
          <p:cNvPr id="4" name="ZoneTexte 3"/>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8. </a:t>
            </a:r>
          </a:p>
        </p:txBody>
      </p:sp>
    </p:spTree>
    <p:extLst>
      <p:ext uri="{BB962C8B-B14F-4D97-AF65-F5344CB8AC3E}">
        <p14:creationId xmlns:p14="http://schemas.microsoft.com/office/powerpoint/2010/main" val="103216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5248" y="120207"/>
            <a:ext cx="8066232" cy="6617582"/>
          </a:xfrm>
          <a:prstGeom prst="rect">
            <a:avLst/>
          </a:prstGeom>
        </p:spPr>
      </p:pic>
      <p:sp>
        <p:nvSpPr>
          <p:cNvPr id="3" name="ZoneTexte 2"/>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9. </a:t>
            </a:r>
          </a:p>
        </p:txBody>
      </p:sp>
    </p:spTree>
    <p:extLst>
      <p:ext uri="{BB962C8B-B14F-4D97-AF65-F5344CB8AC3E}">
        <p14:creationId xmlns:p14="http://schemas.microsoft.com/office/powerpoint/2010/main" val="2358896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a:t>Supplementary Figures</a:t>
            </a:r>
            <a:endParaRPr lang="fr-FR" dirty="0"/>
          </a:p>
        </p:txBody>
      </p:sp>
      <p:sp>
        <p:nvSpPr>
          <p:cNvPr id="3" name="Espace réservé du contenu 2"/>
          <p:cNvSpPr>
            <a:spLocks noGrp="1"/>
          </p:cNvSpPr>
          <p:nvPr>
            <p:ph idx="1"/>
          </p:nvPr>
        </p:nvSpPr>
        <p:spPr>
          <a:xfrm>
            <a:off x="765048" y="1441576"/>
            <a:ext cx="10515600" cy="5343272"/>
          </a:xfrm>
        </p:spPr>
        <p:txBody>
          <a:bodyPr>
            <a:normAutofit fontScale="47500" lnSpcReduction="20000"/>
          </a:bodyPr>
          <a:lstStyle/>
          <a:p>
            <a:endParaRPr lang="fr-FR" dirty="0"/>
          </a:p>
          <a:p>
            <a:r>
              <a:rPr lang="en-US" sz="3300" dirty="0" err="1"/>
              <a:t>Suppl</a:t>
            </a:r>
            <a:r>
              <a:rPr lang="en-US" sz="3300" dirty="0"/>
              <a:t> Figure 1. Flowchart of the study </a:t>
            </a:r>
            <a:endParaRPr lang="fr-FR" sz="3300" dirty="0"/>
          </a:p>
          <a:p>
            <a:r>
              <a:rPr lang="en-US" sz="3300" dirty="0" err="1"/>
              <a:t>Suppl</a:t>
            </a:r>
            <a:r>
              <a:rPr lang="en-US" sz="3300" dirty="0"/>
              <a:t> Figure 2. CA-125 kinetics during the first 100 days of treatment according to the platinum-sensitivity of the recurrent diseases</a:t>
            </a:r>
            <a:endParaRPr lang="fr-FR" sz="3300" dirty="0"/>
          </a:p>
          <a:p>
            <a:r>
              <a:rPr lang="en-US" sz="3300" dirty="0" err="1"/>
              <a:t>Suppl</a:t>
            </a:r>
            <a:r>
              <a:rPr lang="en-US" sz="3300" dirty="0"/>
              <a:t> Figure 3. A. Visual predictive check of CA-125 versus time. Grey areas represent the 95% confidence intervals of the 10th, 50th, and 90th percentiles of simulated data. Red lines represent the median (solid line), and the 10th and 90th percentiles (dashed lines) of the observations. B. </a:t>
            </a:r>
            <a:r>
              <a:rPr lang="en-US" sz="3300" dirty="0" err="1"/>
              <a:t>Normalised</a:t>
            </a:r>
            <a:r>
              <a:rPr lang="en-US" sz="3300" dirty="0"/>
              <a:t> prediction distribution errors density.</a:t>
            </a:r>
          </a:p>
          <a:p>
            <a:r>
              <a:rPr lang="en-US" sz="3300" dirty="0" err="1"/>
              <a:t>Suppl</a:t>
            </a:r>
            <a:r>
              <a:rPr lang="en-US" sz="3300" dirty="0"/>
              <a:t> Figure 4. Standardized KELIM-PARP according to homologous recombination status (BRCA mutation; BRCA wild-type LOH-high; BRCA wild-type LOH-low in the platinum-sensitive and platinum–resistant/refractory recurrent cohorts</a:t>
            </a:r>
            <a:endParaRPr lang="fr-FR" sz="3300" dirty="0"/>
          </a:p>
          <a:p>
            <a:r>
              <a:rPr lang="en-US" sz="3300" dirty="0" err="1"/>
              <a:t>Suppl</a:t>
            </a:r>
            <a:r>
              <a:rPr lang="en-US" sz="3300" dirty="0"/>
              <a:t> Figure 5. Waterfall plots according to KELIM score (unfavorable or favorable) and to homologous recombination status (BRCA mutation; BRCA wild-type LOH-high; BRCA wild-type LOH-low in the platinum-sensitive cohort. </a:t>
            </a:r>
            <a:endParaRPr lang="fr-FR" sz="3300" dirty="0"/>
          </a:p>
          <a:p>
            <a:r>
              <a:rPr lang="en-US" sz="3300" dirty="0" err="1"/>
              <a:t>Suppl</a:t>
            </a:r>
            <a:r>
              <a:rPr lang="en-US" sz="3300" dirty="0"/>
              <a:t> Figure 6. Waterfall plots according to KELIM score (unfavorable or favorable) and to BRCA-mutational status in the platinum-resistant/refractory cohort. </a:t>
            </a:r>
            <a:endParaRPr lang="fr-FR" sz="3300" dirty="0"/>
          </a:p>
          <a:p>
            <a:r>
              <a:rPr lang="en-US" sz="3300" dirty="0" err="1"/>
              <a:t>Suppl</a:t>
            </a:r>
            <a:r>
              <a:rPr lang="en-US" sz="3300" dirty="0"/>
              <a:t> Figure 7. A. Logistic regression of the probability of complete/partial radiological response according </a:t>
            </a:r>
            <a:r>
              <a:rPr lang="en-US" sz="3300" dirty="0" err="1"/>
              <a:t>according</a:t>
            </a:r>
            <a:r>
              <a:rPr lang="en-US" sz="3300" dirty="0"/>
              <a:t> to std KELIM-PARP and HRD status in the platinum- resistant/refractory cohort. B. Receiver operating characteristics (ROC) curve of the probability of complete/partial radiological response according </a:t>
            </a:r>
            <a:r>
              <a:rPr lang="en-US" sz="3300" dirty="0" err="1"/>
              <a:t>according</a:t>
            </a:r>
            <a:r>
              <a:rPr lang="en-US" sz="3300" dirty="0"/>
              <a:t> to std KELIM-PARP</a:t>
            </a:r>
          </a:p>
          <a:p>
            <a:r>
              <a:rPr lang="en-US" sz="3300" dirty="0" err="1"/>
              <a:t>Suppl</a:t>
            </a:r>
            <a:r>
              <a:rPr lang="en-US" sz="3300" dirty="0"/>
              <a:t> Figure 8. Figure 2. Logistic regression of the probability of complete/partial radiological response according to std KELIM-PARP and HRD status in the platinum-sensitive cohort</a:t>
            </a:r>
            <a:endParaRPr lang="fr-FR" sz="3300" dirty="0"/>
          </a:p>
          <a:p>
            <a:r>
              <a:rPr lang="en-US" sz="3300" dirty="0" err="1"/>
              <a:t>Suppl</a:t>
            </a:r>
            <a:r>
              <a:rPr lang="en-US" sz="3300" dirty="0"/>
              <a:t> Figure 9. Kaplan-Meier PFS curves according to std KELIM-PARP and homologous recombination status (BRCA mutation; BRCA wild-type LOH-high ; BRCA wild-type LOH-low) in the platinum- resistant/refractory cohort</a:t>
            </a:r>
            <a:endParaRPr lang="fr-FR" sz="3300" dirty="0"/>
          </a:p>
          <a:p>
            <a:pPr marL="0" indent="0">
              <a:buNone/>
            </a:pPr>
            <a:endParaRPr lang="fr-FR" dirty="0"/>
          </a:p>
        </p:txBody>
      </p:sp>
    </p:spTree>
    <p:extLst>
      <p:ext uri="{BB962C8B-B14F-4D97-AF65-F5344CB8AC3E}">
        <p14:creationId xmlns:p14="http://schemas.microsoft.com/office/powerpoint/2010/main" val="2393440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2A89EC7-1E2D-4F80-AB12-887F3A49F0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000" y="0"/>
            <a:ext cx="9270000" cy="6858000"/>
          </a:xfrm>
          <a:prstGeom prst="rect">
            <a:avLst/>
          </a:prstGeom>
        </p:spPr>
      </p:pic>
      <p:sp>
        <p:nvSpPr>
          <p:cNvPr id="2" name="ZoneTexte 1"/>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1. </a:t>
            </a:r>
          </a:p>
        </p:txBody>
      </p:sp>
    </p:spTree>
    <p:extLst>
      <p:ext uri="{BB962C8B-B14F-4D97-AF65-F5344CB8AC3E}">
        <p14:creationId xmlns:p14="http://schemas.microsoft.com/office/powerpoint/2010/main" val="108578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1952" y="13399"/>
            <a:ext cx="7553916" cy="6789898"/>
          </a:xfrm>
          <a:prstGeom prst="rect">
            <a:avLst/>
          </a:prstGeom>
        </p:spPr>
      </p:pic>
      <p:sp>
        <p:nvSpPr>
          <p:cNvPr id="3" name="ZoneTexte 2"/>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2. </a:t>
            </a:r>
          </a:p>
        </p:txBody>
      </p:sp>
    </p:spTree>
    <p:extLst>
      <p:ext uri="{BB962C8B-B14F-4D97-AF65-F5344CB8AC3E}">
        <p14:creationId xmlns:p14="http://schemas.microsoft.com/office/powerpoint/2010/main" val="808162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93" y="413969"/>
            <a:ext cx="11334493" cy="5834888"/>
          </a:xfrm>
          <a:prstGeom prst="rect">
            <a:avLst/>
          </a:prstGeom>
        </p:spPr>
      </p:pic>
      <p:sp>
        <p:nvSpPr>
          <p:cNvPr id="4" name="ZoneTexte 3"/>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3. </a:t>
            </a:r>
          </a:p>
        </p:txBody>
      </p:sp>
    </p:spTree>
    <p:extLst>
      <p:ext uri="{BB962C8B-B14F-4D97-AF65-F5344CB8AC3E}">
        <p14:creationId xmlns:p14="http://schemas.microsoft.com/office/powerpoint/2010/main" val="2039019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5043" y="0"/>
            <a:ext cx="7958429" cy="6706588"/>
          </a:xfrm>
          <a:prstGeom prst="rect">
            <a:avLst/>
          </a:prstGeom>
        </p:spPr>
      </p:pic>
      <p:sp>
        <p:nvSpPr>
          <p:cNvPr id="3" name="ZoneTexte 2"/>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4. </a:t>
            </a:r>
          </a:p>
        </p:txBody>
      </p:sp>
    </p:spTree>
    <p:extLst>
      <p:ext uri="{BB962C8B-B14F-4D97-AF65-F5344CB8AC3E}">
        <p14:creationId xmlns:p14="http://schemas.microsoft.com/office/powerpoint/2010/main" val="1321219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83884" y="1"/>
            <a:ext cx="5424230" cy="6857998"/>
          </a:xfrm>
          <a:prstGeom prst="rect">
            <a:avLst/>
          </a:prstGeom>
        </p:spPr>
      </p:pic>
      <p:sp>
        <p:nvSpPr>
          <p:cNvPr id="3" name="ZoneTexte 2"/>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5. </a:t>
            </a:r>
          </a:p>
        </p:txBody>
      </p:sp>
    </p:spTree>
    <p:extLst>
      <p:ext uri="{BB962C8B-B14F-4D97-AF65-F5344CB8AC3E}">
        <p14:creationId xmlns:p14="http://schemas.microsoft.com/office/powerpoint/2010/main" val="1391692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6B20D57-96B0-4744-A8F1-3B59F22283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359" y="0"/>
            <a:ext cx="6832915" cy="6857999"/>
          </a:xfrm>
          <a:prstGeom prst="rect">
            <a:avLst/>
          </a:prstGeom>
        </p:spPr>
      </p:pic>
      <p:sp>
        <p:nvSpPr>
          <p:cNvPr id="4" name="ZoneTexte 3"/>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6. </a:t>
            </a:r>
          </a:p>
        </p:txBody>
      </p:sp>
    </p:spTree>
    <p:extLst>
      <p:ext uri="{BB962C8B-B14F-4D97-AF65-F5344CB8AC3E}">
        <p14:creationId xmlns:p14="http://schemas.microsoft.com/office/powerpoint/2010/main" val="1644809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1102" y="915328"/>
            <a:ext cx="9869750" cy="4977481"/>
          </a:xfrm>
          <a:prstGeom prst="rect">
            <a:avLst/>
          </a:prstGeom>
        </p:spPr>
      </p:pic>
      <p:sp>
        <p:nvSpPr>
          <p:cNvPr id="3" name="ZoneTexte 2"/>
          <p:cNvSpPr txBox="1"/>
          <p:nvPr/>
        </p:nvSpPr>
        <p:spPr>
          <a:xfrm>
            <a:off x="0" y="0"/>
            <a:ext cx="2688336" cy="369332"/>
          </a:xfrm>
          <a:prstGeom prst="rect">
            <a:avLst/>
          </a:prstGeom>
          <a:noFill/>
        </p:spPr>
        <p:txBody>
          <a:bodyPr wrap="square" rtlCol="0">
            <a:spAutoFit/>
          </a:bodyPr>
          <a:lstStyle/>
          <a:p>
            <a:r>
              <a:rPr lang="fr-FR" dirty="0" err="1"/>
              <a:t>Supplementary</a:t>
            </a:r>
            <a:r>
              <a:rPr lang="fr-FR" dirty="0"/>
              <a:t> Figure 7. </a:t>
            </a:r>
          </a:p>
        </p:txBody>
      </p:sp>
    </p:spTree>
    <p:extLst>
      <p:ext uri="{BB962C8B-B14F-4D97-AF65-F5344CB8AC3E}">
        <p14:creationId xmlns:p14="http://schemas.microsoft.com/office/powerpoint/2010/main" val="45758730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337</Words>
  <Application>Microsoft Office PowerPoint</Application>
  <PresentationFormat>Grand écran</PresentationFormat>
  <Paragraphs>21</Paragraphs>
  <Slides>11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Calibri Light</vt:lpstr>
      <vt:lpstr>Thème Office</vt:lpstr>
      <vt:lpstr>Présentation PowerPoint</vt:lpstr>
      <vt:lpstr>Supplementary Figures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Hospices Civils de Lyon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YOU, Benoit</dc:creator>
  <cp:lastModifiedBy>olivier.colomban</cp:lastModifiedBy>
  <cp:revision>48</cp:revision>
  <dcterms:created xsi:type="dcterms:W3CDTF">2021-07-30T09:39:08Z</dcterms:created>
  <dcterms:modified xsi:type="dcterms:W3CDTF">2022-12-08T14:44:39Z</dcterms:modified>
</cp:coreProperties>
</file>