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76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7BA0-4E1F-4BF0-907C-2327ECBAC722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93FF3-A8AE-448A-92E6-2884DA05F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986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7BA0-4E1F-4BF0-907C-2327ECBAC722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93FF3-A8AE-448A-92E6-2884DA05F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771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7BA0-4E1F-4BF0-907C-2327ECBAC722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93FF3-A8AE-448A-92E6-2884DA05F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183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7BA0-4E1F-4BF0-907C-2327ECBAC722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93FF3-A8AE-448A-92E6-2884DA05F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67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7BA0-4E1F-4BF0-907C-2327ECBAC722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93FF3-A8AE-448A-92E6-2884DA05F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718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7BA0-4E1F-4BF0-907C-2327ECBAC722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93FF3-A8AE-448A-92E6-2884DA05F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328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7BA0-4E1F-4BF0-907C-2327ECBAC722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93FF3-A8AE-448A-92E6-2884DA05F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602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7BA0-4E1F-4BF0-907C-2327ECBAC722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93FF3-A8AE-448A-92E6-2884DA05F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229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7BA0-4E1F-4BF0-907C-2327ECBAC722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93FF3-A8AE-448A-92E6-2884DA05F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27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7BA0-4E1F-4BF0-907C-2327ECBAC722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93FF3-A8AE-448A-92E6-2884DA05F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227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7BA0-4E1F-4BF0-907C-2327ECBAC722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93FF3-A8AE-448A-92E6-2884DA05F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0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D7BA0-4E1F-4BF0-907C-2327ECBAC722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93FF3-A8AE-448A-92E6-2884DA05F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23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Arrow: Pentagon 85">
            <a:extLst>
              <a:ext uri="{FF2B5EF4-FFF2-40B4-BE49-F238E27FC236}">
                <a16:creationId xmlns:a16="http://schemas.microsoft.com/office/drawing/2014/main" id="{38D54BA9-AA5F-4F6D-B976-17864C8AB504}"/>
              </a:ext>
            </a:extLst>
          </p:cNvPr>
          <p:cNvSpPr/>
          <p:nvPr/>
        </p:nvSpPr>
        <p:spPr>
          <a:xfrm rot="5400000">
            <a:off x="6228555" y="529392"/>
            <a:ext cx="760674" cy="10942967"/>
          </a:xfrm>
          <a:prstGeom prst="homePlate">
            <a:avLst>
              <a:gd name="adj" fmla="val 37054"/>
            </a:avLst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48" b="1">
              <a:solidFill>
                <a:schemeClr val="bg1"/>
              </a:solidFill>
            </a:endParaRPr>
          </a:p>
        </p:txBody>
      </p:sp>
      <p:sp>
        <p:nvSpPr>
          <p:cNvPr id="84" name="Arrow: Pentagon 83">
            <a:extLst>
              <a:ext uri="{FF2B5EF4-FFF2-40B4-BE49-F238E27FC236}">
                <a16:creationId xmlns:a16="http://schemas.microsoft.com/office/drawing/2014/main" id="{B31FC039-6190-4946-B2B9-C8A8BDC4389C}"/>
              </a:ext>
            </a:extLst>
          </p:cNvPr>
          <p:cNvSpPr/>
          <p:nvPr/>
        </p:nvSpPr>
        <p:spPr>
          <a:xfrm rot="5400000">
            <a:off x="10716390" y="4638419"/>
            <a:ext cx="1889827" cy="835083"/>
          </a:xfrm>
          <a:prstGeom prst="homePlate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48" b="1">
              <a:solidFill>
                <a:schemeClr val="bg1"/>
              </a:solidFill>
            </a:endParaRPr>
          </a:p>
        </p:txBody>
      </p:sp>
      <p:sp>
        <p:nvSpPr>
          <p:cNvPr id="80" name="Arrow: Pentagon 79">
            <a:extLst>
              <a:ext uri="{FF2B5EF4-FFF2-40B4-BE49-F238E27FC236}">
                <a16:creationId xmlns:a16="http://schemas.microsoft.com/office/drawing/2014/main" id="{FA5E59D2-3906-4DF2-9483-E2AA4650BC1D}"/>
              </a:ext>
            </a:extLst>
          </p:cNvPr>
          <p:cNvSpPr/>
          <p:nvPr/>
        </p:nvSpPr>
        <p:spPr>
          <a:xfrm rot="5400000">
            <a:off x="10982815" y="3860418"/>
            <a:ext cx="1356982" cy="835083"/>
          </a:xfrm>
          <a:prstGeom prst="homePlate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48" b="1">
              <a:solidFill>
                <a:schemeClr val="bg1"/>
              </a:solidFill>
            </a:endParaRPr>
          </a:p>
        </p:txBody>
      </p:sp>
      <p:sp>
        <p:nvSpPr>
          <p:cNvPr id="81" name="Arrow: Pentagon 80">
            <a:extLst>
              <a:ext uri="{FF2B5EF4-FFF2-40B4-BE49-F238E27FC236}">
                <a16:creationId xmlns:a16="http://schemas.microsoft.com/office/drawing/2014/main" id="{6C860F68-3080-486F-A1E7-BD5F99B5E1E5}"/>
              </a:ext>
            </a:extLst>
          </p:cNvPr>
          <p:cNvSpPr/>
          <p:nvPr/>
        </p:nvSpPr>
        <p:spPr>
          <a:xfrm rot="5400000">
            <a:off x="10765303" y="2692986"/>
            <a:ext cx="1792007" cy="835083"/>
          </a:xfrm>
          <a:prstGeom prst="homePlate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48" b="1">
              <a:solidFill>
                <a:schemeClr val="bg1"/>
              </a:solidFill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539E2BB-44F5-1343-AB9B-71F6924A2029}"/>
              </a:ext>
            </a:extLst>
          </p:cNvPr>
          <p:cNvCxnSpPr>
            <a:cxnSpLocks/>
            <a:endCxn id="75" idx="0"/>
          </p:cNvCxnSpPr>
          <p:nvPr/>
        </p:nvCxnSpPr>
        <p:spPr>
          <a:xfrm>
            <a:off x="10794811" y="595895"/>
            <a:ext cx="0" cy="4359009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688FFEB2-498B-4B4F-A7DA-38AEA81098CD}"/>
              </a:ext>
            </a:extLst>
          </p:cNvPr>
          <p:cNvSpPr/>
          <p:nvPr/>
        </p:nvSpPr>
        <p:spPr>
          <a:xfrm>
            <a:off x="4234494" y="2376871"/>
            <a:ext cx="6106785" cy="31696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5FD92F4-D8BC-0F43-9AD5-30E32E364568}"/>
              </a:ext>
            </a:extLst>
          </p:cNvPr>
          <p:cNvSpPr/>
          <p:nvPr/>
        </p:nvSpPr>
        <p:spPr>
          <a:xfrm>
            <a:off x="1158896" y="2376874"/>
            <a:ext cx="3029176" cy="31696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F99486D9-43C7-224A-A22E-3F0386D2AF22}"/>
              </a:ext>
            </a:extLst>
          </p:cNvPr>
          <p:cNvCxnSpPr>
            <a:cxnSpLocks/>
            <a:endCxn id="65" idx="0"/>
          </p:cNvCxnSpPr>
          <p:nvPr/>
        </p:nvCxnSpPr>
        <p:spPr>
          <a:xfrm>
            <a:off x="9847925" y="2507411"/>
            <a:ext cx="0" cy="2447492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28449AF-0A25-2B47-ACB5-818BE0EC8F80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3693812" y="2507411"/>
            <a:ext cx="0" cy="2447665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37A2FEE-0DDA-5A4A-A69E-95FAB157619C}"/>
              </a:ext>
            </a:extLst>
          </p:cNvPr>
          <p:cNvCxnSpPr>
            <a:cxnSpLocks/>
            <a:endCxn id="64" idx="0"/>
          </p:cNvCxnSpPr>
          <p:nvPr/>
        </p:nvCxnSpPr>
        <p:spPr>
          <a:xfrm>
            <a:off x="6763376" y="595895"/>
            <a:ext cx="0" cy="4359181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6A6E7AD-AC5B-A74B-B3CE-02806ABD8CFD}"/>
              </a:ext>
            </a:extLst>
          </p:cNvPr>
          <p:cNvCxnSpPr>
            <a:cxnSpLocks/>
            <a:endCxn id="62" idx="0"/>
          </p:cNvCxnSpPr>
          <p:nvPr/>
        </p:nvCxnSpPr>
        <p:spPr>
          <a:xfrm>
            <a:off x="5740710" y="595895"/>
            <a:ext cx="0" cy="4359181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5D415F2-04B9-434E-B91D-3C4A64B88C6F}"/>
              </a:ext>
            </a:extLst>
          </p:cNvPr>
          <p:cNvCxnSpPr>
            <a:cxnSpLocks/>
            <a:endCxn id="58" idx="0"/>
          </p:cNvCxnSpPr>
          <p:nvPr/>
        </p:nvCxnSpPr>
        <p:spPr>
          <a:xfrm>
            <a:off x="2670490" y="595895"/>
            <a:ext cx="0" cy="4359181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6E7591B-DF17-2F49-8DF2-44317A569A7D}"/>
              </a:ext>
            </a:extLst>
          </p:cNvPr>
          <p:cNvCxnSpPr>
            <a:cxnSpLocks/>
          </p:cNvCxnSpPr>
          <p:nvPr/>
        </p:nvCxnSpPr>
        <p:spPr>
          <a:xfrm>
            <a:off x="8855029" y="783426"/>
            <a:ext cx="0" cy="4171480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61B6351-99C4-5542-AA45-9837CA9CB3AE}"/>
              </a:ext>
            </a:extLst>
          </p:cNvPr>
          <p:cNvCxnSpPr>
            <a:cxnSpLocks/>
            <a:endCxn id="68" idx="0"/>
          </p:cNvCxnSpPr>
          <p:nvPr/>
        </p:nvCxnSpPr>
        <p:spPr>
          <a:xfrm>
            <a:off x="7791592" y="595895"/>
            <a:ext cx="0" cy="4359181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A91F256-2FA2-9440-B75F-1D3927F4A6C4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729528" y="595895"/>
            <a:ext cx="0" cy="4359181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134850F-9828-D241-8919-DF85BB5927F2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1647167" y="595898"/>
            <a:ext cx="0" cy="4360551"/>
          </a:xfrm>
          <a:prstGeom prst="line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FFD0DD8-93D3-7343-9AC7-734EC642E1B4}"/>
              </a:ext>
            </a:extLst>
          </p:cNvPr>
          <p:cNvSpPr txBox="1"/>
          <p:nvPr/>
        </p:nvSpPr>
        <p:spPr>
          <a:xfrm>
            <a:off x="1158893" y="535518"/>
            <a:ext cx="10041829" cy="43024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98" b="1" dirty="0">
                <a:solidFill>
                  <a:schemeClr val="bg1"/>
                </a:solidFill>
              </a:rPr>
              <a:t>Recruited     							             	                                                                                                                                                                              n = 257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CB5DA4-352C-3245-B4DF-2477F0569B4B}"/>
              </a:ext>
            </a:extLst>
          </p:cNvPr>
          <p:cNvSpPr txBox="1"/>
          <p:nvPr/>
        </p:nvSpPr>
        <p:spPr>
          <a:xfrm>
            <a:off x="1156298" y="2382114"/>
            <a:ext cx="3034839" cy="2612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98" b="1" dirty="0">
                <a:solidFill>
                  <a:schemeClr val="bg1"/>
                </a:solidFill>
              </a:rPr>
              <a:t>MAFLD	                                             n = 113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7C0F49-BB2D-EB44-A1EF-3531F2AE9031}"/>
              </a:ext>
            </a:extLst>
          </p:cNvPr>
          <p:cNvSpPr txBox="1"/>
          <p:nvPr/>
        </p:nvSpPr>
        <p:spPr>
          <a:xfrm>
            <a:off x="1159455" y="4956449"/>
            <a:ext cx="975424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n = 74</a:t>
            </a:r>
          </a:p>
          <a:p>
            <a:pPr algn="ctr"/>
            <a:r>
              <a:rPr lang="en-US" sz="1098" dirty="0"/>
              <a:t>n = 75</a:t>
            </a:r>
          </a:p>
          <a:p>
            <a:pPr algn="ctr"/>
            <a:r>
              <a:rPr lang="en-US" sz="1098" dirty="0"/>
              <a:t>n = 75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C14ACE8-4A07-5547-BB4B-31F8D5651290}"/>
              </a:ext>
            </a:extLst>
          </p:cNvPr>
          <p:cNvSpPr txBox="1"/>
          <p:nvPr/>
        </p:nvSpPr>
        <p:spPr>
          <a:xfrm>
            <a:off x="67901" y="2902900"/>
            <a:ext cx="980881" cy="11060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98" b="1" dirty="0"/>
              <a:t>Missing or</a:t>
            </a:r>
            <a:br>
              <a:rPr lang="en-US" sz="1098" b="1" dirty="0"/>
            </a:br>
            <a:r>
              <a:rPr lang="en-US" sz="1098" b="1" dirty="0"/>
              <a:t>insufficient volume:</a:t>
            </a:r>
          </a:p>
          <a:p>
            <a:pPr algn="r"/>
            <a:r>
              <a:rPr lang="en-US" sz="1098" dirty="0"/>
              <a:t>HILIC+</a:t>
            </a:r>
          </a:p>
          <a:p>
            <a:pPr algn="r"/>
            <a:r>
              <a:rPr lang="en-US" sz="1098" dirty="0"/>
              <a:t>Lipid RPC-</a:t>
            </a:r>
          </a:p>
          <a:p>
            <a:pPr algn="r"/>
            <a:r>
              <a:rPr lang="en-US" sz="1098" dirty="0"/>
              <a:t>Lipid RPC+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A32913-1D75-5746-BDE1-593CFB0D52BB}"/>
              </a:ext>
            </a:extLst>
          </p:cNvPr>
          <p:cNvSpPr txBox="1"/>
          <p:nvPr/>
        </p:nvSpPr>
        <p:spPr>
          <a:xfrm>
            <a:off x="4237560" y="2382115"/>
            <a:ext cx="6103719" cy="2612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98" b="1" dirty="0">
                <a:solidFill>
                  <a:schemeClr val="bg1"/>
                </a:solidFill>
              </a:rPr>
              <a:t>MAFLD-associated HCC                                                                                                                             n = 144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26F9531-2363-0D49-9864-F86E25A5B646}"/>
              </a:ext>
            </a:extLst>
          </p:cNvPr>
          <p:cNvSpPr txBox="1"/>
          <p:nvPr/>
        </p:nvSpPr>
        <p:spPr>
          <a:xfrm>
            <a:off x="8337645" y="1009982"/>
            <a:ext cx="975424" cy="11060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r>
              <a:rPr lang="en-US" sz="1098" dirty="0"/>
              <a:t>University of Bologna, Italy </a:t>
            </a:r>
          </a:p>
          <a:p>
            <a:endParaRPr lang="en-US" sz="1098" dirty="0"/>
          </a:p>
          <a:p>
            <a:endParaRPr lang="en-US" sz="1098" dirty="0"/>
          </a:p>
          <a:p>
            <a:r>
              <a:rPr lang="en-US" sz="1098" dirty="0"/>
              <a:t>                           </a:t>
            </a:r>
          </a:p>
          <a:p>
            <a:pPr algn="ctr"/>
            <a:r>
              <a:rPr lang="en-US" sz="1098" dirty="0"/>
              <a:t>n = 6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BE46A7-8338-954E-9E4E-9AFC991577D1}"/>
              </a:ext>
            </a:extLst>
          </p:cNvPr>
          <p:cNvSpPr txBox="1"/>
          <p:nvPr/>
        </p:nvSpPr>
        <p:spPr>
          <a:xfrm>
            <a:off x="7309429" y="1011076"/>
            <a:ext cx="975424" cy="11060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r>
              <a:rPr lang="en-US" sz="1098" dirty="0"/>
              <a:t>Mt Sinai Hospital, New York City</a:t>
            </a:r>
            <a:br>
              <a:rPr lang="en-US" sz="1098" dirty="0"/>
            </a:br>
            <a:endParaRPr lang="en-US" sz="1098" dirty="0"/>
          </a:p>
          <a:p>
            <a:endParaRPr lang="en-US" sz="1098" dirty="0"/>
          </a:p>
          <a:p>
            <a:pPr algn="ctr"/>
            <a:r>
              <a:rPr lang="en-US" sz="1098" dirty="0"/>
              <a:t>n = 7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326198D-12FF-874B-B2E4-E78663B14B97}"/>
              </a:ext>
            </a:extLst>
          </p:cNvPr>
          <p:cNvSpPr txBox="1"/>
          <p:nvPr/>
        </p:nvSpPr>
        <p:spPr>
          <a:xfrm>
            <a:off x="6281213" y="1009567"/>
            <a:ext cx="975424" cy="11060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r>
              <a:rPr lang="en-US" sz="1098" dirty="0" err="1"/>
              <a:t>Westmead</a:t>
            </a:r>
            <a:r>
              <a:rPr lang="en-US" sz="1098" dirty="0"/>
              <a:t> Hospital, Sydney</a:t>
            </a:r>
            <a:br>
              <a:rPr lang="en-US" sz="1098" dirty="0"/>
            </a:br>
            <a:r>
              <a:rPr lang="en-US" sz="1098" dirty="0"/>
              <a:t>               </a:t>
            </a:r>
          </a:p>
          <a:p>
            <a:r>
              <a:rPr lang="en-US" sz="1098" dirty="0"/>
              <a:t>                    </a:t>
            </a:r>
          </a:p>
          <a:p>
            <a:pPr algn="ctr"/>
            <a:r>
              <a:rPr lang="en-US" sz="1098" dirty="0"/>
              <a:t>n = 28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921C18F-0116-D54C-ACFE-7588A9D21A79}"/>
              </a:ext>
            </a:extLst>
          </p:cNvPr>
          <p:cNvSpPr txBox="1"/>
          <p:nvPr/>
        </p:nvSpPr>
        <p:spPr>
          <a:xfrm>
            <a:off x="5252998" y="1009780"/>
            <a:ext cx="975424" cy="11060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r>
              <a:rPr lang="en-US" sz="1098" dirty="0"/>
              <a:t>Newcastle Upon Tyne NHS Foundation Trust     </a:t>
            </a:r>
          </a:p>
          <a:p>
            <a:pPr algn="ctr"/>
            <a:r>
              <a:rPr lang="en-US" sz="1098" dirty="0"/>
              <a:t>n = 61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49E36E9-4E13-8C4F-86FE-1474493DE3F8}"/>
              </a:ext>
            </a:extLst>
          </p:cNvPr>
          <p:cNvSpPr txBox="1"/>
          <p:nvPr/>
        </p:nvSpPr>
        <p:spPr>
          <a:xfrm>
            <a:off x="1158893" y="1010906"/>
            <a:ext cx="4041314" cy="26129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r>
              <a:rPr lang="en-US" sz="1098" dirty="0"/>
              <a:t>Imperial College NHS Healthcare Trust (ICHNT)                           n = 155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44951F4-95D0-7C4D-8883-9BFDC85F8097}"/>
              </a:ext>
            </a:extLst>
          </p:cNvPr>
          <p:cNvSpPr txBox="1"/>
          <p:nvPr/>
        </p:nvSpPr>
        <p:spPr>
          <a:xfrm>
            <a:off x="1158892" y="1356948"/>
            <a:ext cx="975424" cy="76815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r>
              <a:rPr lang="en-US" sz="1098" dirty="0"/>
              <a:t>St Mary’s Hospital</a:t>
            </a:r>
          </a:p>
          <a:p>
            <a:endParaRPr lang="en-US" sz="1098" dirty="0"/>
          </a:p>
          <a:p>
            <a:pPr algn="ctr"/>
            <a:r>
              <a:rPr lang="en-US" sz="1098" dirty="0"/>
              <a:t>n = 76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80D121D-937F-0049-92C7-E315A60D9E00}"/>
              </a:ext>
            </a:extLst>
          </p:cNvPr>
          <p:cNvSpPr txBox="1"/>
          <p:nvPr/>
        </p:nvSpPr>
        <p:spPr>
          <a:xfrm>
            <a:off x="2182778" y="1349935"/>
            <a:ext cx="975424" cy="76234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tIns="42840" rIns="49430" bIns="42840" rtlCol="0">
            <a:spAutoFit/>
          </a:bodyPr>
          <a:lstStyle/>
          <a:p>
            <a:r>
              <a:rPr lang="en-US" sz="1098" dirty="0"/>
              <a:t>Hammersmith Hospital    </a:t>
            </a:r>
          </a:p>
          <a:p>
            <a:endParaRPr lang="en-US" sz="1098" dirty="0"/>
          </a:p>
          <a:p>
            <a:pPr algn="ctr"/>
            <a:r>
              <a:rPr lang="en-US" sz="1098" dirty="0"/>
              <a:t>n = 37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8B3F941-AFF0-4546-B66F-D7057670F472}"/>
              </a:ext>
            </a:extLst>
          </p:cNvPr>
          <p:cNvSpPr txBox="1"/>
          <p:nvPr/>
        </p:nvSpPr>
        <p:spPr>
          <a:xfrm>
            <a:off x="4224782" y="1349572"/>
            <a:ext cx="975424" cy="76815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r>
              <a:rPr lang="en-US" sz="1098" dirty="0"/>
              <a:t>Hammersmith Hospital</a:t>
            </a:r>
          </a:p>
          <a:p>
            <a:r>
              <a:rPr lang="en-US" sz="1098" dirty="0"/>
              <a:t>     </a:t>
            </a:r>
          </a:p>
          <a:p>
            <a:pPr algn="ctr"/>
            <a:r>
              <a:rPr lang="en-US" sz="1098" dirty="0"/>
              <a:t>n = 42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EE581DB-A48B-0A4A-AF6A-E6AAB43F7F13}"/>
              </a:ext>
            </a:extLst>
          </p:cNvPr>
          <p:cNvSpPr txBox="1"/>
          <p:nvPr/>
        </p:nvSpPr>
        <p:spPr>
          <a:xfrm>
            <a:off x="71394" y="4280294"/>
            <a:ext cx="975424" cy="12750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r>
              <a:rPr lang="en-US" sz="1098" b="1" dirty="0"/>
              <a:t>Available </a:t>
            </a:r>
          </a:p>
          <a:p>
            <a:r>
              <a:rPr lang="en-US" sz="1098" b="1" dirty="0"/>
              <a:t>for data acquisition </a:t>
            </a:r>
            <a:br>
              <a:rPr lang="en-US" sz="1098" b="1" dirty="0"/>
            </a:br>
            <a:r>
              <a:rPr lang="en-US" sz="1098" b="1" dirty="0"/>
              <a:t>and analysis:</a:t>
            </a:r>
          </a:p>
          <a:p>
            <a:pPr algn="r"/>
            <a:r>
              <a:rPr lang="en-US" sz="1098" dirty="0"/>
              <a:t>HILIC+</a:t>
            </a:r>
          </a:p>
          <a:p>
            <a:pPr algn="r"/>
            <a:r>
              <a:rPr lang="en-US" sz="1098" dirty="0"/>
              <a:t>Lipid RPC-</a:t>
            </a:r>
          </a:p>
          <a:p>
            <a:pPr algn="r"/>
            <a:r>
              <a:rPr lang="en-US" sz="1098" dirty="0"/>
              <a:t>Lipid RPC+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1F0EE72-9243-A043-9DB2-1F9D878B2ADD}"/>
              </a:ext>
            </a:extLst>
          </p:cNvPr>
          <p:cNvSpPr txBox="1"/>
          <p:nvPr/>
        </p:nvSpPr>
        <p:spPr>
          <a:xfrm>
            <a:off x="2182778" y="4955079"/>
            <a:ext cx="975424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n = 37</a:t>
            </a:r>
          </a:p>
          <a:p>
            <a:pPr algn="ctr"/>
            <a:r>
              <a:rPr lang="en-US" sz="1098" dirty="0"/>
              <a:t>n = 37</a:t>
            </a:r>
          </a:p>
          <a:p>
            <a:pPr algn="ctr"/>
            <a:r>
              <a:rPr lang="en-US" sz="1098" dirty="0"/>
              <a:t>n = 37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560D242-05AB-4644-B700-907583F72F3A}"/>
              </a:ext>
            </a:extLst>
          </p:cNvPr>
          <p:cNvSpPr txBox="1"/>
          <p:nvPr/>
        </p:nvSpPr>
        <p:spPr>
          <a:xfrm>
            <a:off x="4241816" y="4955079"/>
            <a:ext cx="975424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n = 41</a:t>
            </a:r>
          </a:p>
          <a:p>
            <a:pPr algn="ctr"/>
            <a:r>
              <a:rPr lang="en-US" sz="1098" dirty="0"/>
              <a:t>n = 42</a:t>
            </a:r>
          </a:p>
          <a:p>
            <a:pPr algn="ctr"/>
            <a:r>
              <a:rPr lang="en-US" sz="1098" dirty="0"/>
              <a:t>n = 42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D151177-1487-5146-B9E1-18BD39E52DB6}"/>
              </a:ext>
            </a:extLst>
          </p:cNvPr>
          <p:cNvSpPr txBox="1"/>
          <p:nvPr/>
        </p:nvSpPr>
        <p:spPr>
          <a:xfrm>
            <a:off x="5252998" y="4955079"/>
            <a:ext cx="975424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n = 58</a:t>
            </a:r>
          </a:p>
          <a:p>
            <a:pPr algn="ctr"/>
            <a:r>
              <a:rPr lang="en-US" sz="1098" dirty="0"/>
              <a:t>n = 61</a:t>
            </a:r>
          </a:p>
          <a:p>
            <a:pPr algn="ctr"/>
            <a:r>
              <a:rPr lang="en-US" sz="1098" dirty="0"/>
              <a:t>n = 61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6A31D04-D2A5-A644-A033-7C94633661DA}"/>
              </a:ext>
            </a:extLst>
          </p:cNvPr>
          <p:cNvSpPr txBox="1"/>
          <p:nvPr/>
        </p:nvSpPr>
        <p:spPr>
          <a:xfrm>
            <a:off x="6275664" y="4955079"/>
            <a:ext cx="975424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n = 26</a:t>
            </a:r>
          </a:p>
          <a:p>
            <a:pPr algn="ctr"/>
            <a:r>
              <a:rPr lang="en-US" sz="1098" dirty="0"/>
              <a:t>n = 25</a:t>
            </a:r>
          </a:p>
          <a:p>
            <a:pPr algn="ctr"/>
            <a:r>
              <a:rPr lang="en-US" sz="1098" dirty="0"/>
              <a:t>n = 25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DE61DEC-70A7-C345-9C61-E6326D7ADE96}"/>
              </a:ext>
            </a:extLst>
          </p:cNvPr>
          <p:cNvSpPr txBox="1"/>
          <p:nvPr/>
        </p:nvSpPr>
        <p:spPr>
          <a:xfrm>
            <a:off x="9360213" y="4954906"/>
            <a:ext cx="975424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n = 139</a:t>
            </a:r>
          </a:p>
          <a:p>
            <a:pPr algn="ctr"/>
            <a:r>
              <a:rPr lang="en-US" sz="1098" dirty="0"/>
              <a:t>n = 142</a:t>
            </a:r>
          </a:p>
          <a:p>
            <a:pPr algn="ctr"/>
            <a:r>
              <a:rPr lang="en-US" sz="1098" dirty="0"/>
              <a:t>n = 142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61D2D5A-4BBA-0146-8648-F352BAA5734E}"/>
              </a:ext>
            </a:extLst>
          </p:cNvPr>
          <p:cNvSpPr txBox="1"/>
          <p:nvPr/>
        </p:nvSpPr>
        <p:spPr>
          <a:xfrm>
            <a:off x="8337470" y="4955079"/>
            <a:ext cx="975424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n = 6</a:t>
            </a:r>
          </a:p>
          <a:p>
            <a:pPr algn="ctr"/>
            <a:r>
              <a:rPr lang="en-US" sz="1098" dirty="0"/>
              <a:t>n = 6</a:t>
            </a:r>
          </a:p>
          <a:p>
            <a:pPr algn="ctr"/>
            <a:r>
              <a:rPr lang="en-US" sz="1098" dirty="0"/>
              <a:t>n = 6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4639B37-1866-E743-A113-39F3F5312E0D}"/>
              </a:ext>
            </a:extLst>
          </p:cNvPr>
          <p:cNvSpPr txBox="1"/>
          <p:nvPr/>
        </p:nvSpPr>
        <p:spPr>
          <a:xfrm>
            <a:off x="7303880" y="4955079"/>
            <a:ext cx="975424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n = 7</a:t>
            </a:r>
          </a:p>
          <a:p>
            <a:pPr algn="ctr"/>
            <a:r>
              <a:rPr lang="en-US" sz="1098" dirty="0"/>
              <a:t>n = 7</a:t>
            </a:r>
          </a:p>
          <a:p>
            <a:pPr algn="ctr"/>
            <a:r>
              <a:rPr lang="en-US" sz="1098" dirty="0"/>
              <a:t>n = 7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F4D3F07-BCCF-1145-BF4E-59C1F8E560B4}"/>
              </a:ext>
            </a:extLst>
          </p:cNvPr>
          <p:cNvSpPr txBox="1"/>
          <p:nvPr/>
        </p:nvSpPr>
        <p:spPr>
          <a:xfrm>
            <a:off x="3206100" y="4955079"/>
            <a:ext cx="975424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n = 111</a:t>
            </a:r>
          </a:p>
          <a:p>
            <a:pPr algn="ctr"/>
            <a:r>
              <a:rPr lang="en-US" sz="1098" dirty="0"/>
              <a:t>n = 112</a:t>
            </a:r>
          </a:p>
          <a:p>
            <a:pPr algn="ctr"/>
            <a:r>
              <a:rPr lang="en-US" sz="1098" dirty="0"/>
              <a:t>n = 112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CE84ABC-93B3-EF45-9C5D-909A22A52519}"/>
              </a:ext>
            </a:extLst>
          </p:cNvPr>
          <p:cNvSpPr txBox="1"/>
          <p:nvPr/>
        </p:nvSpPr>
        <p:spPr>
          <a:xfrm>
            <a:off x="10392778" y="4954906"/>
            <a:ext cx="804066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n = 249</a:t>
            </a:r>
          </a:p>
          <a:p>
            <a:pPr algn="ctr"/>
            <a:r>
              <a:rPr lang="en-US" sz="1098" dirty="0"/>
              <a:t>n = 253</a:t>
            </a:r>
          </a:p>
          <a:p>
            <a:pPr algn="ctr"/>
            <a:r>
              <a:rPr lang="en-US" sz="1098" dirty="0"/>
              <a:t>n = 253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2C460CA-6DF2-A746-804A-E81E09E75E4A}"/>
              </a:ext>
            </a:extLst>
          </p:cNvPr>
          <p:cNvSpPr txBox="1"/>
          <p:nvPr/>
        </p:nvSpPr>
        <p:spPr>
          <a:xfrm>
            <a:off x="1158892" y="3401394"/>
            <a:ext cx="975424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(n = 2)</a:t>
            </a:r>
          </a:p>
          <a:p>
            <a:pPr algn="ctr"/>
            <a:r>
              <a:rPr lang="en-US" sz="1098" dirty="0"/>
              <a:t>(n = 1)</a:t>
            </a:r>
          </a:p>
          <a:p>
            <a:pPr algn="ctr"/>
            <a:r>
              <a:rPr lang="en-US" sz="1098" dirty="0"/>
              <a:t>(n = 1)         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549056B5-7997-1A4A-98D0-E222A2E194B9}"/>
              </a:ext>
            </a:extLst>
          </p:cNvPr>
          <p:cNvSpPr txBox="1"/>
          <p:nvPr/>
        </p:nvSpPr>
        <p:spPr>
          <a:xfrm>
            <a:off x="3210711" y="3403266"/>
            <a:ext cx="975424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(n = 2)</a:t>
            </a:r>
          </a:p>
          <a:p>
            <a:pPr algn="ctr"/>
            <a:r>
              <a:rPr lang="en-US" sz="1098" dirty="0"/>
              <a:t>(n = 1)</a:t>
            </a:r>
          </a:p>
          <a:p>
            <a:pPr algn="ctr"/>
            <a:r>
              <a:rPr lang="en-US" sz="1098" dirty="0"/>
              <a:t>(n = 1)         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D6AC872-EF21-C947-8168-3BFFC3C16C9B}"/>
              </a:ext>
            </a:extLst>
          </p:cNvPr>
          <p:cNvSpPr txBox="1"/>
          <p:nvPr/>
        </p:nvSpPr>
        <p:spPr>
          <a:xfrm>
            <a:off x="4238647" y="3400715"/>
            <a:ext cx="975424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(n = 1)</a:t>
            </a:r>
          </a:p>
          <a:p>
            <a:pPr algn="ctr"/>
            <a:endParaRPr lang="en-US" sz="1098" dirty="0"/>
          </a:p>
          <a:p>
            <a:pPr algn="ctr"/>
            <a:endParaRPr lang="en-US" sz="1098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973D9DFD-4124-ED4C-9571-FF8AE8711B93}"/>
              </a:ext>
            </a:extLst>
          </p:cNvPr>
          <p:cNvSpPr txBox="1"/>
          <p:nvPr/>
        </p:nvSpPr>
        <p:spPr>
          <a:xfrm>
            <a:off x="5252998" y="3399337"/>
            <a:ext cx="975424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(n = 3)</a:t>
            </a:r>
          </a:p>
          <a:p>
            <a:pPr algn="ctr"/>
            <a:endParaRPr lang="en-US" sz="1098" dirty="0"/>
          </a:p>
          <a:p>
            <a:pPr algn="ctr"/>
            <a:endParaRPr lang="en-US" sz="1098" dirty="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49D6FE7-8EBF-324A-BCDE-09AA0003537F}"/>
              </a:ext>
            </a:extLst>
          </p:cNvPr>
          <p:cNvSpPr txBox="1"/>
          <p:nvPr/>
        </p:nvSpPr>
        <p:spPr>
          <a:xfrm>
            <a:off x="6274326" y="3399124"/>
            <a:ext cx="975424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(n = 2)</a:t>
            </a:r>
          </a:p>
          <a:p>
            <a:pPr algn="ctr"/>
            <a:r>
              <a:rPr lang="en-US" sz="1098" dirty="0"/>
              <a:t>(n = 3)</a:t>
            </a:r>
          </a:p>
          <a:p>
            <a:pPr algn="ctr"/>
            <a:r>
              <a:rPr lang="en-US" sz="1098" dirty="0"/>
              <a:t>(n = 3)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B652B0E-648A-274A-A36B-07EDC7C347A4}"/>
              </a:ext>
            </a:extLst>
          </p:cNvPr>
          <p:cNvSpPr txBox="1"/>
          <p:nvPr/>
        </p:nvSpPr>
        <p:spPr>
          <a:xfrm>
            <a:off x="9365857" y="3399123"/>
            <a:ext cx="975424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(n = 6)</a:t>
            </a:r>
          </a:p>
          <a:p>
            <a:pPr algn="ctr"/>
            <a:r>
              <a:rPr lang="en-US" sz="1098" dirty="0"/>
              <a:t>(n = 3)</a:t>
            </a:r>
          </a:p>
          <a:p>
            <a:pPr algn="ctr"/>
            <a:r>
              <a:rPr lang="en-US" sz="1098" dirty="0"/>
              <a:t>(n = 3)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3E5B8C7-9EEA-814F-B5C2-507818BB2EB1}"/>
              </a:ext>
            </a:extLst>
          </p:cNvPr>
          <p:cNvSpPr txBox="1"/>
          <p:nvPr/>
        </p:nvSpPr>
        <p:spPr>
          <a:xfrm>
            <a:off x="10387180" y="3399122"/>
            <a:ext cx="804066" cy="5992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9430" rIns="49430" rtlCol="0">
            <a:spAutoFit/>
          </a:bodyPr>
          <a:lstStyle/>
          <a:p>
            <a:pPr algn="ctr"/>
            <a:r>
              <a:rPr lang="en-US" sz="1098" dirty="0"/>
              <a:t>(n = 8)</a:t>
            </a:r>
          </a:p>
          <a:p>
            <a:pPr algn="ctr"/>
            <a:r>
              <a:rPr lang="en-US" sz="1098" dirty="0"/>
              <a:t>(n = 4)</a:t>
            </a:r>
          </a:p>
          <a:p>
            <a:pPr algn="ctr"/>
            <a:r>
              <a:rPr lang="en-US" sz="1098" dirty="0"/>
              <a:t>(n = 4)</a:t>
            </a:r>
          </a:p>
        </p:txBody>
      </p:sp>
      <p:sp>
        <p:nvSpPr>
          <p:cNvPr id="10" name="Arrow: Pentagon 9">
            <a:extLst>
              <a:ext uri="{FF2B5EF4-FFF2-40B4-BE49-F238E27FC236}">
                <a16:creationId xmlns:a16="http://schemas.microsoft.com/office/drawing/2014/main" id="{96CDA5A4-1D1D-471F-84DB-CEEC02309EDC}"/>
              </a:ext>
            </a:extLst>
          </p:cNvPr>
          <p:cNvSpPr/>
          <p:nvPr/>
        </p:nvSpPr>
        <p:spPr>
          <a:xfrm rot="5400000">
            <a:off x="10600293" y="1157117"/>
            <a:ext cx="2122028" cy="835083"/>
          </a:xfrm>
          <a:prstGeom prst="homePlate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48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1ED4C7-1D80-4ADF-AF61-DCEC85ED9CDB}"/>
              </a:ext>
            </a:extLst>
          </p:cNvPr>
          <p:cNvSpPr txBox="1"/>
          <p:nvPr/>
        </p:nvSpPr>
        <p:spPr>
          <a:xfrm>
            <a:off x="11221120" y="1159624"/>
            <a:ext cx="880370" cy="43024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98" b="1" dirty="0">
                <a:solidFill>
                  <a:schemeClr val="bg1"/>
                </a:solidFill>
              </a:rPr>
              <a:t>Patient </a:t>
            </a:r>
          </a:p>
          <a:p>
            <a:pPr algn="ctr"/>
            <a:r>
              <a:rPr lang="en-GB" sz="1098" b="1" dirty="0">
                <a:solidFill>
                  <a:schemeClr val="bg1"/>
                </a:solidFill>
              </a:rPr>
              <a:t>recruitment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56E6919-6661-4044-89D5-464CFCD4FC71}"/>
              </a:ext>
            </a:extLst>
          </p:cNvPr>
          <p:cNvSpPr txBox="1"/>
          <p:nvPr/>
        </p:nvSpPr>
        <p:spPr>
          <a:xfrm>
            <a:off x="11207495" y="2769185"/>
            <a:ext cx="907621" cy="9371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98" b="1" dirty="0">
                <a:solidFill>
                  <a:schemeClr val="bg1"/>
                </a:solidFill>
              </a:rPr>
              <a:t>Sample </a:t>
            </a:r>
          </a:p>
          <a:p>
            <a:pPr algn="ctr"/>
            <a:r>
              <a:rPr lang="en-GB" sz="1098" b="1" dirty="0">
                <a:solidFill>
                  <a:schemeClr val="bg1"/>
                </a:solidFill>
              </a:rPr>
              <a:t>receipt, </a:t>
            </a:r>
          </a:p>
          <a:p>
            <a:pPr algn="ctr"/>
            <a:r>
              <a:rPr lang="en-GB" sz="1098" b="1" dirty="0">
                <a:solidFill>
                  <a:schemeClr val="bg1"/>
                </a:solidFill>
              </a:rPr>
              <a:t>formatting </a:t>
            </a:r>
          </a:p>
          <a:p>
            <a:pPr algn="ctr"/>
            <a:r>
              <a:rPr lang="en-GB" sz="1098" b="1" dirty="0">
                <a:solidFill>
                  <a:schemeClr val="bg1"/>
                </a:solidFill>
              </a:rPr>
              <a:t>&amp; aliquoting</a:t>
            </a:r>
          </a:p>
          <a:p>
            <a:pPr algn="ctr"/>
            <a:endParaRPr lang="en-GB" sz="1098" b="1" dirty="0">
              <a:solidFill>
                <a:schemeClr val="bg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55E5743-88B3-4C75-AF47-F000AC3CF594}"/>
              </a:ext>
            </a:extLst>
          </p:cNvPr>
          <p:cNvSpPr txBox="1"/>
          <p:nvPr/>
        </p:nvSpPr>
        <p:spPr>
          <a:xfrm>
            <a:off x="11241920" y="4091243"/>
            <a:ext cx="877164" cy="59920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98" b="1" dirty="0">
                <a:solidFill>
                  <a:schemeClr val="bg1"/>
                </a:solidFill>
              </a:rPr>
              <a:t>Sample </a:t>
            </a:r>
          </a:p>
          <a:p>
            <a:pPr algn="ctr"/>
            <a:r>
              <a:rPr lang="en-GB" sz="1098" b="1" dirty="0">
                <a:solidFill>
                  <a:schemeClr val="bg1"/>
                </a:solidFill>
              </a:rPr>
              <a:t>preparation</a:t>
            </a:r>
          </a:p>
          <a:p>
            <a:pPr algn="ctr"/>
            <a:endParaRPr lang="en-GB" sz="1098" b="1" dirty="0">
              <a:solidFill>
                <a:schemeClr val="bg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354D3CC-E3E0-4E2C-81B9-580EC2F898FF}"/>
              </a:ext>
            </a:extLst>
          </p:cNvPr>
          <p:cNvSpPr txBox="1"/>
          <p:nvPr/>
        </p:nvSpPr>
        <p:spPr>
          <a:xfrm>
            <a:off x="11269406" y="5000943"/>
            <a:ext cx="783799" cy="76815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98" b="1" dirty="0">
                <a:solidFill>
                  <a:schemeClr val="bg1"/>
                </a:solidFill>
              </a:rPr>
              <a:t>UPLC-MS sample analysis</a:t>
            </a:r>
          </a:p>
          <a:p>
            <a:pPr algn="ctr"/>
            <a:endParaRPr lang="en-GB" sz="1098" b="1" dirty="0">
              <a:solidFill>
                <a:schemeClr val="bg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CC65213-8CE9-455F-98BD-D28090EFEA2E}"/>
              </a:ext>
            </a:extLst>
          </p:cNvPr>
          <p:cNvSpPr txBox="1"/>
          <p:nvPr/>
        </p:nvSpPr>
        <p:spPr>
          <a:xfrm>
            <a:off x="1156298" y="5803132"/>
            <a:ext cx="10905981" cy="2612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98" b="1" dirty="0">
                <a:solidFill>
                  <a:schemeClr val="bg1"/>
                </a:solidFill>
              </a:rPr>
              <a:t>Data pre-processing and data analysis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93989" y="118065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Supplementary Figure </a:t>
            </a:r>
            <a:r>
              <a:rPr lang="en-GB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28088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5252" y="298174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Supplementary Figure 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85631" y="1157061"/>
            <a:ext cx="291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95504" y="1066883"/>
            <a:ext cx="376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300" y="1599922"/>
            <a:ext cx="4186260" cy="31594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330" y="1599922"/>
            <a:ext cx="4186261" cy="315944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85484" y="3512869"/>
            <a:ext cx="1417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AUC</a:t>
            </a:r>
          </a:p>
          <a:p>
            <a:r>
              <a:rPr lang="en-US" sz="1200" dirty="0"/>
              <a:t>0.795 (0.704-0.886)</a:t>
            </a:r>
          </a:p>
          <a:p>
            <a:r>
              <a:rPr lang="en-US" sz="1200" dirty="0"/>
              <a:t>0.721 (0.605-0.837)</a:t>
            </a:r>
          </a:p>
          <a:p>
            <a:r>
              <a:rPr lang="en-US" sz="1200" dirty="0"/>
              <a:t>0.841 (0.751-0.931)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04013" y="2614644"/>
            <a:ext cx="1417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AUC</a:t>
            </a:r>
          </a:p>
          <a:p>
            <a:r>
              <a:rPr lang="en-US" sz="1200" dirty="0"/>
              <a:t>0.774 (0.708-0.841)</a:t>
            </a:r>
          </a:p>
          <a:p>
            <a:r>
              <a:rPr lang="en-US" sz="1200"/>
              <a:t>0.789 (0.721-0.858)</a:t>
            </a:r>
            <a:endParaRPr lang="en-US" sz="1200" dirty="0"/>
          </a:p>
          <a:p>
            <a:r>
              <a:rPr lang="en-US" sz="1200" dirty="0"/>
              <a:t>0.855 (0.793-0.917)</a:t>
            </a:r>
          </a:p>
        </p:txBody>
      </p:sp>
    </p:spTree>
    <p:extLst>
      <p:ext uri="{BB962C8B-B14F-4D97-AF65-F5344CB8AC3E}">
        <p14:creationId xmlns:p14="http://schemas.microsoft.com/office/powerpoint/2010/main" val="2838431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92085"/>
            <a:ext cx="10515600" cy="1325563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+mn-lt"/>
              </a:rPr>
              <a:t>Supplementary </a:t>
            </a:r>
            <a:r>
              <a:rPr lang="en-GB" sz="1800" dirty="0" smtClean="0">
                <a:latin typeface="+mn-lt"/>
              </a:rPr>
              <a:t>Figure 3</a:t>
            </a:r>
            <a:endParaRPr lang="en-GB" sz="1800" dirty="0"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50" y="1454599"/>
            <a:ext cx="9523932" cy="425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983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6832" y="758930"/>
            <a:ext cx="2418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Supplementary Figure </a:t>
            </a:r>
            <a:r>
              <a:rPr lang="en-GB" dirty="0"/>
              <a:t>4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092" y="1456809"/>
            <a:ext cx="4254500" cy="4000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869" y="1456809"/>
            <a:ext cx="3873500" cy="401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flipH="1">
            <a:off x="978489" y="1456809"/>
            <a:ext cx="299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66622" y="1456809"/>
            <a:ext cx="347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871161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4988" y="1272935"/>
            <a:ext cx="291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346216" y="1272935"/>
            <a:ext cx="291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21375" y="1272935"/>
            <a:ext cx="291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571" y="875537"/>
            <a:ext cx="3783396" cy="41912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817" y="875537"/>
            <a:ext cx="3765550" cy="430557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808" y="875537"/>
            <a:ext cx="3765550" cy="430557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66832" y="758930"/>
            <a:ext cx="2418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Supplementary Figure </a:t>
            </a:r>
            <a:r>
              <a:rPr lang="en-GB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77162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1800" dirty="0">
                <a:latin typeface="+mn-lt"/>
              </a:rPr>
              <a:t>Supplementary Figure 5</a:t>
            </a:r>
            <a:endParaRPr lang="en-US" sz="18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700" y="2070100"/>
            <a:ext cx="2667000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056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314</Words>
  <Application>Microsoft Office PowerPoint</Application>
  <PresentationFormat>Widescreen</PresentationFormat>
  <Paragraphs>113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Supplementary Figure 3</vt:lpstr>
      <vt:lpstr>PowerPoint Presentation</vt:lpstr>
      <vt:lpstr>PowerPoint Presentation</vt:lpstr>
      <vt:lpstr>Supplementary Figure 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1</dc:title>
  <dc:creator>BKY</dc:creator>
  <cp:lastModifiedBy>Rohini Sharma</cp:lastModifiedBy>
  <cp:revision>6</cp:revision>
  <dcterms:created xsi:type="dcterms:W3CDTF">2021-03-21T16:49:52Z</dcterms:created>
  <dcterms:modified xsi:type="dcterms:W3CDTF">2022-07-02T13:27:31Z</dcterms:modified>
</cp:coreProperties>
</file>