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0" r:id="rId5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9B5"/>
    <a:srgbClr val="FEEB00"/>
    <a:srgbClr val="82C417"/>
    <a:srgbClr val="00B2B2"/>
    <a:srgbClr val="BFBFBF"/>
    <a:srgbClr val="D0CECE"/>
    <a:srgbClr val="F4D5D0"/>
    <a:srgbClr val="FADEBC"/>
    <a:srgbClr val="D2E7E4"/>
    <a:srgbClr val="3A6B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>
      <p:cViewPr varScale="1">
        <p:scale>
          <a:sx n="70" d="100"/>
          <a:sy n="70" d="100"/>
        </p:scale>
        <p:origin x="31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2B46F-96AE-4631-843E-E04E863ACD07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B0B0-7D0B-4927-8FA4-E65F40EEE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772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2B46F-96AE-4631-843E-E04E863ACD07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B0B0-7D0B-4927-8FA4-E65F40EEE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946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2B46F-96AE-4631-843E-E04E863ACD07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B0B0-7D0B-4927-8FA4-E65F40EEE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16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2B46F-96AE-4631-843E-E04E863ACD07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B0B0-7D0B-4927-8FA4-E65F40EEE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010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2B46F-96AE-4631-843E-E04E863ACD07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B0B0-7D0B-4927-8FA4-E65F40EEE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876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2B46F-96AE-4631-843E-E04E863ACD07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B0B0-7D0B-4927-8FA4-E65F40EEE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453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2B46F-96AE-4631-843E-E04E863ACD07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B0B0-7D0B-4927-8FA4-E65F40EEE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49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2B46F-96AE-4631-843E-E04E863ACD07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B0B0-7D0B-4927-8FA4-E65F40EEE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789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2B46F-96AE-4631-843E-E04E863ACD07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B0B0-7D0B-4927-8FA4-E65F40EEE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342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2B46F-96AE-4631-843E-E04E863ACD07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B0B0-7D0B-4927-8FA4-E65F40EEE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874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2B46F-96AE-4631-843E-E04E863ACD07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8B0B0-7D0B-4927-8FA4-E65F40EEE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73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2B46F-96AE-4631-843E-E04E863ACD07}" type="datetimeFigureOut">
              <a:rPr lang="en-US" smtClean="0"/>
              <a:t>2/8/2023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8B0B0-7D0B-4927-8FA4-E65F40EEE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583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1B41494-7A97-961C-76E9-A7C6F26FF35B}"/>
              </a:ext>
            </a:extLst>
          </p:cNvPr>
          <p:cNvGrpSpPr/>
          <p:nvPr/>
        </p:nvGrpSpPr>
        <p:grpSpPr>
          <a:xfrm>
            <a:off x="155982" y="42078"/>
            <a:ext cx="6702018" cy="9821961"/>
            <a:chOff x="155982" y="260446"/>
            <a:chExt cx="6702018" cy="9821961"/>
          </a:xfrm>
        </p:grpSpPr>
        <p:sp>
          <p:nvSpPr>
            <p:cNvPr id="39" name="Down Arrow 38"/>
            <p:cNvSpPr/>
            <p:nvPr/>
          </p:nvSpPr>
          <p:spPr>
            <a:xfrm flipH="1">
              <a:off x="1628621" y="1117991"/>
              <a:ext cx="529390" cy="537472"/>
            </a:xfrm>
            <a:prstGeom prst="downArrow">
              <a:avLst/>
            </a:prstGeom>
            <a:solidFill>
              <a:srgbClr val="3859B5">
                <a:alpha val="20000"/>
              </a:srgbClr>
            </a:solidFill>
            <a:ln>
              <a:solidFill>
                <a:srgbClr val="BFBFBF">
                  <a:alpha val="34902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1263316" y="260446"/>
              <a:ext cx="1260000" cy="902394"/>
            </a:xfrm>
            <a:prstGeom prst="rect">
              <a:avLst/>
            </a:prstGeom>
            <a:solidFill>
              <a:srgbClr val="3859B5"/>
            </a:solidFill>
          </p:spPr>
          <p:txBody>
            <a:bodyPr wrap="square" anchor="ctr" anchorCtr="0">
              <a:no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RPL</a:t>
              </a:r>
            </a:p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 ≥ 2 PLs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263316" y="1610430"/>
              <a:ext cx="1260000" cy="612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lIns="36000" rIns="36000" anchor="ctr" anchorCtr="0">
              <a:no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Antiphospholipid </a:t>
              </a:r>
            </a:p>
            <a:p>
              <a:pPr algn="ctr">
                <a:lnSpc>
                  <a:spcPts val="13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Antibodies</a:t>
              </a:r>
            </a:p>
            <a:p>
              <a:pPr algn="ctr">
                <a:lnSpc>
                  <a:spcPts val="1300"/>
                </a:lnSpc>
              </a:pPr>
              <a:r>
                <a:rPr lang="nl-BE" sz="1200" b="1">
                  <a:solidFill>
                    <a:schemeClr val="tx1"/>
                  </a:solidFill>
                </a:rPr>
                <a:t>(LA-ACA)</a:t>
              </a:r>
              <a:endParaRPr lang="en-US" sz="1200" b="1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263316" y="2385448"/>
              <a:ext cx="1260000" cy="612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lIns="36000" rIns="36000" anchor="ctr" anchorCtr="0">
              <a:no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300" b="1" dirty="0">
                  <a:solidFill>
                    <a:schemeClr val="tx1"/>
                  </a:solidFill>
                </a:rPr>
                <a:t>Thyroid </a:t>
              </a:r>
            </a:p>
            <a:p>
              <a:pPr algn="ctr">
                <a:lnSpc>
                  <a:spcPts val="1300"/>
                </a:lnSpc>
              </a:pPr>
              <a:r>
                <a:rPr lang="en-US" sz="1300" b="1" dirty="0">
                  <a:solidFill>
                    <a:schemeClr val="tx1"/>
                  </a:solidFill>
                </a:rPr>
                <a:t>abnormalities 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263316" y="3158354"/>
              <a:ext cx="1260000" cy="612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lIns="36000" rIns="36000" anchor="ctr" anchorCtr="0">
              <a:no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Uterine </a:t>
              </a:r>
            </a:p>
            <a:p>
              <a:pPr algn="ctr">
                <a:lnSpc>
                  <a:spcPts val="13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Abnormalities</a:t>
              </a:r>
            </a:p>
            <a:p>
              <a:pPr algn="ctr">
                <a:lnSpc>
                  <a:spcPts val="1300"/>
                </a:lnSpc>
              </a:pPr>
              <a:r>
                <a:rPr lang="en-US" sz="1200" b="1">
                  <a:solidFill>
                    <a:schemeClr val="tx1"/>
                  </a:solidFill>
                </a:rPr>
                <a:t>(3D US) 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011205" y="1610430"/>
              <a:ext cx="1404000" cy="61200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72157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wrap="square" anchor="ctr" anchorCtr="0">
              <a:noAutofit/>
            </a:bodyPr>
            <a:lstStyle/>
            <a:p>
              <a:pPr algn="ctr"/>
              <a:r>
                <a:rPr lang="en-US" sz="1200" b="1"/>
                <a:t>Low-dose aspirin and a prophylactic dose heparin</a:t>
              </a:r>
              <a:r>
                <a:rPr lang="en-US" sz="1200" b="1" baseline="30000"/>
                <a:t>3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011205" y="2385448"/>
              <a:ext cx="1404000" cy="61200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72157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wrap="square" anchor="ctr" anchorCtr="0">
              <a:noAutofit/>
            </a:bodyPr>
            <a:lstStyle/>
            <a:p>
              <a:pPr algn="ctr"/>
              <a:r>
                <a:rPr lang="en-US" sz="1200" b="1"/>
                <a:t>Levothyroxine (for overt hypothyroidism)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492028" y="3931259"/>
              <a:ext cx="1256684" cy="215563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anchor="ctr" anchorCtr="0">
              <a:noAutofit/>
            </a:bodyPr>
            <a:lstStyle/>
            <a:p>
              <a:pPr algn="ctr"/>
              <a:r>
                <a:rPr lang="en-GB" sz="1300" b="1"/>
                <a:t>Lifestyle advice</a:t>
              </a:r>
            </a:p>
            <a:p>
              <a:pPr algn="ctr"/>
              <a:endParaRPr lang="en-GB" sz="1300" b="1"/>
            </a:p>
            <a:p>
              <a:pPr algn="ctr"/>
              <a:r>
                <a:rPr lang="en-GB" sz="1300" b="1"/>
                <a:t>TLC</a:t>
              </a:r>
            </a:p>
            <a:p>
              <a:pPr algn="ctr"/>
              <a:endParaRPr lang="en-GB" sz="1300" b="1"/>
            </a:p>
            <a:p>
              <a:pPr algn="ctr"/>
              <a:r>
                <a:rPr lang="en-GB" sz="1300" b="1"/>
                <a:t>Prophylactic vitamin D</a:t>
              </a:r>
              <a:endParaRPr lang="en-US" sz="1300" b="1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011205" y="3158354"/>
              <a:ext cx="1404000" cy="61200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72157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wrap="square" anchor="ctr" anchorCtr="0">
              <a:noAutofit/>
            </a:bodyPr>
            <a:lstStyle/>
            <a:p>
              <a:pPr algn="ctr"/>
              <a:r>
                <a:rPr lang="en-US" sz="1200" b="1"/>
                <a:t>Effect of surgery is insufficient evidence based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263316" y="3931260"/>
              <a:ext cx="1260000" cy="612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lIns="36000" rIns="36000" anchor="ctr" anchorCtr="0">
              <a:no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Genetic tests 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011205" y="3931260"/>
              <a:ext cx="1404000" cy="6120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txBody>
            <a:bodyPr wrap="square" anchor="ctr" anchorCtr="0">
              <a:noAutofit/>
            </a:bodyPr>
            <a:lstStyle/>
            <a:p>
              <a:pPr algn="ctr"/>
              <a:r>
                <a:rPr lang="en-US" sz="1200" b="1"/>
                <a:t>Genetic counseling + information on PGT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263316" y="4701285"/>
              <a:ext cx="1260000" cy="612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lIns="36000" rIns="36000" anchor="ctr" anchorCtr="0">
              <a:no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Immunological tests </a:t>
              </a:r>
              <a:br>
                <a:rPr lang="en-US" sz="1300" b="1">
                  <a:solidFill>
                    <a:schemeClr val="tx1"/>
                  </a:solidFill>
                </a:rPr>
              </a:br>
              <a:r>
                <a:rPr lang="en-US" sz="1300" b="1">
                  <a:solidFill>
                    <a:schemeClr val="tx1"/>
                  </a:solidFill>
                </a:rPr>
                <a:t>(HLA – ANA) 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011205" y="4701285"/>
              <a:ext cx="1404000" cy="6120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txBody>
            <a:bodyPr wrap="square" anchor="ctr" anchorCtr="0">
              <a:noAutofit/>
            </a:bodyPr>
            <a:lstStyle/>
            <a:p>
              <a:pPr algn="ctr"/>
              <a:r>
                <a:rPr lang="en-US" sz="1200" b="1"/>
                <a:t>No specific treatment available 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263316" y="5474890"/>
              <a:ext cx="1260000" cy="612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lIns="36000" rIns="36000" anchor="ctr" anchorCtr="0">
              <a:no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Sperm DNA fragmentation test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011205" y="5474890"/>
              <a:ext cx="1404000" cy="6120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txBody>
            <a:bodyPr wrap="square" anchor="ctr" anchorCtr="0">
              <a:noAutofit/>
            </a:bodyPr>
            <a:lstStyle/>
            <a:p>
              <a:pPr algn="ctr"/>
              <a:r>
                <a:rPr lang="en-US" sz="1200" b="1"/>
                <a:t>Lifestyle advice for men </a:t>
              </a:r>
            </a:p>
          </p:txBody>
        </p:sp>
        <p:cxnSp>
          <p:nvCxnSpPr>
            <p:cNvPr id="32" name="Straight Arrow Connector 31"/>
            <p:cNvCxnSpPr>
              <a:stCxn id="15" idx="3"/>
              <a:endCxn id="18" idx="1"/>
            </p:cNvCxnSpPr>
            <p:nvPr/>
          </p:nvCxnSpPr>
          <p:spPr>
            <a:xfrm>
              <a:off x="2523316" y="1916430"/>
              <a:ext cx="487889" cy="0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16" idx="3"/>
              <a:endCxn id="19" idx="1"/>
            </p:cNvCxnSpPr>
            <p:nvPr/>
          </p:nvCxnSpPr>
          <p:spPr>
            <a:xfrm>
              <a:off x="2523316" y="2691448"/>
              <a:ext cx="487889" cy="0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17" idx="3"/>
              <a:endCxn id="21" idx="1"/>
            </p:cNvCxnSpPr>
            <p:nvPr/>
          </p:nvCxnSpPr>
          <p:spPr>
            <a:xfrm>
              <a:off x="2523316" y="3464354"/>
              <a:ext cx="487889" cy="0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23" idx="3"/>
              <a:endCxn id="24" idx="1"/>
            </p:cNvCxnSpPr>
            <p:nvPr/>
          </p:nvCxnSpPr>
          <p:spPr>
            <a:xfrm>
              <a:off x="2523316" y="4237260"/>
              <a:ext cx="487889" cy="0"/>
            </a:xfrm>
            <a:prstGeom prst="straightConnector1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25" idx="3"/>
              <a:endCxn id="26" idx="1"/>
            </p:cNvCxnSpPr>
            <p:nvPr/>
          </p:nvCxnSpPr>
          <p:spPr>
            <a:xfrm>
              <a:off x="2523316" y="5007285"/>
              <a:ext cx="487889" cy="0"/>
            </a:xfrm>
            <a:prstGeom prst="straightConnector1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27" idx="3"/>
              <a:endCxn id="28" idx="1"/>
            </p:cNvCxnSpPr>
            <p:nvPr/>
          </p:nvCxnSpPr>
          <p:spPr>
            <a:xfrm>
              <a:off x="2523316" y="5780890"/>
              <a:ext cx="487889" cy="0"/>
            </a:xfrm>
            <a:prstGeom prst="straightConnector1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155982" y="8428108"/>
              <a:ext cx="6702018" cy="16542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Calibri Light" panose="020F0302020204030204" pitchFamily="34" charset="0"/>
                  <a:ea typeface="OptimaLTStd"/>
                  <a:cs typeface="Arial" panose="020B0604020202020204" pitchFamily="34" charset="0"/>
                </a:rPr>
                <a:t>Supplementary Figure S1 </a:t>
              </a:r>
              <a:r>
                <a:rPr lang="en-US" sz="1400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OptimaLTStd"/>
                  <a:cs typeface="Arial" panose="020B0604020202020204" pitchFamily="34" charset="0"/>
                </a:rPr>
                <a:t>Flowchart </a:t>
              </a:r>
              <a:r>
                <a:rPr lang="en-US" sz="1400" dirty="0">
                  <a:solidFill>
                    <a:srgbClr val="000000"/>
                  </a:solidFill>
                  <a:latin typeface="Calibri Light" panose="020F0302020204030204" pitchFamily="34" charset="0"/>
                  <a:ea typeface="OptimaLTStd"/>
                  <a:cs typeface="Arial" panose="020B0604020202020204" pitchFamily="34" charset="0"/>
                </a:rPr>
                <a:t>of the d</a:t>
              </a:r>
              <a:r>
                <a:rPr lang="en-US" sz="1400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OptimaLTStd"/>
                  <a:cs typeface="Arial" panose="020B0604020202020204" pitchFamily="34" charset="0"/>
                </a:rPr>
                <a:t>iagnosis and treatment for recurrent pregnancy loss</a:t>
              </a:r>
              <a:r>
                <a:rPr lang="en-GB" sz="1400" dirty="0">
                  <a:effectLst/>
                </a:rPr>
                <a:t> .</a:t>
              </a:r>
              <a:endParaRPr lang="en-US" sz="1400" i="1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marL="228600" indent="-228600">
                <a:buAutoNum type="arabicPlain"/>
              </a:pPr>
              <a:r>
                <a:rPr lang="en-US" sz="1050" i="1" dirty="0">
                  <a:solidFill>
                    <a:schemeClr val="bg1">
                      <a:lumMod val="50000"/>
                    </a:schemeClr>
                  </a:solidFill>
                </a:rPr>
                <a:t>Including anti-HY antibodies,  Natural Killer (NK) cell testing, anti-HLA antibodies </a:t>
              </a:r>
            </a:p>
            <a:p>
              <a:pPr marL="228600" indent="-228600">
                <a:buAutoNum type="arabicPlain"/>
              </a:pPr>
              <a:r>
                <a:rPr lang="en-US" sz="1050" i="1" dirty="0">
                  <a:solidFill>
                    <a:schemeClr val="bg1">
                      <a:lumMod val="50000"/>
                    </a:schemeClr>
                  </a:solidFill>
                </a:rPr>
                <a:t>Including cytokine testing/polymorphisms, assessment of Polycystic ovary syndrome (PCOS), fasting insulin and fasting glucose, prolactin testing, ovarian reserve testing, luteal phase insufficiency testing, androgen testing, luteinizing hormone (LH) testing, homocysteine plasma levels  </a:t>
              </a:r>
            </a:p>
            <a:p>
              <a:pPr marL="228600" indent="-228600">
                <a:buFontTx/>
                <a:buAutoNum type="arabicPlain"/>
              </a:pPr>
              <a:r>
                <a:rPr lang="en-US" sz="1050" i="1" dirty="0">
                  <a:solidFill>
                    <a:prstClr val="white">
                      <a:lumMod val="50000"/>
                    </a:prstClr>
                  </a:solidFill>
                </a:rPr>
                <a:t>Low-dose aspirin and heparin are recommended after 3 or more  pregnancy losses, or in the context of a clinical trial</a:t>
              </a:r>
            </a:p>
            <a:p>
              <a:r>
                <a:rPr lang="en-US" sz="1050" i="1" dirty="0">
                  <a:solidFill>
                    <a:prstClr val="white">
                      <a:lumMod val="50000"/>
                    </a:prstClr>
                  </a:solidFill>
                </a:rPr>
                <a:t>LA: Lupus anticoagulant; ACA: anticardiolipin antibodies; 3D US: three-dimensional ultrasound; HLA: Human Leukocyte Antigen; ANA: Antinuclear Antibodies; TLC: therapeutic lifestyle change</a:t>
              </a:r>
            </a:p>
          </p:txBody>
        </p:sp>
        <p:sp>
          <p:nvSpPr>
            <p:cNvPr id="43" name="Rectangle 42"/>
            <p:cNvSpPr/>
            <p:nvPr/>
          </p:nvSpPr>
          <p:spPr>
            <a:xfrm rot="16200000">
              <a:off x="-508126" y="2330393"/>
              <a:ext cx="2159925" cy="720000"/>
            </a:xfrm>
            <a:prstGeom prst="rect">
              <a:avLst/>
            </a:prstGeom>
            <a:solidFill>
              <a:srgbClr val="82C417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wrap="square" anchor="ctr" anchorCtr="0">
              <a:noAutofit/>
            </a:bodyPr>
            <a:lstStyle/>
            <a:p>
              <a:pPr algn="ctr"/>
              <a:r>
                <a:rPr lang="en-US" sz="1200" b="1"/>
                <a:t>Recommended tests</a:t>
              </a:r>
            </a:p>
          </p:txBody>
        </p:sp>
        <p:sp>
          <p:nvSpPr>
            <p:cNvPr id="44" name="Rectangle 43"/>
            <p:cNvSpPr/>
            <p:nvPr/>
          </p:nvSpPr>
          <p:spPr>
            <a:xfrm rot="16200000">
              <a:off x="-891880" y="5034975"/>
              <a:ext cx="2927431" cy="720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txBody>
            <a:bodyPr wrap="square" anchor="ctr" anchorCtr="0">
              <a:noAutofit/>
            </a:bodyPr>
            <a:lstStyle/>
            <a:p>
              <a:pPr algn="ctr"/>
              <a:r>
                <a:rPr lang="en-US" sz="1200" b="1"/>
                <a:t>Tests that can be considered for explanatory purposes</a:t>
              </a:r>
              <a:br>
                <a:rPr lang="en-US" sz="1200" b="1"/>
              </a:br>
              <a:r>
                <a:rPr lang="en-US" sz="1200" b="1"/>
                <a:t> or in a research context</a:t>
              </a:r>
            </a:p>
          </p:txBody>
        </p:sp>
        <p:sp>
          <p:nvSpPr>
            <p:cNvPr id="45" name="Rectangle 44"/>
            <p:cNvSpPr/>
            <p:nvPr/>
          </p:nvSpPr>
          <p:spPr>
            <a:xfrm rot="16200000">
              <a:off x="-125539" y="7354789"/>
              <a:ext cx="1394749" cy="720000"/>
            </a:xfrm>
            <a:prstGeom prst="rect">
              <a:avLst/>
            </a:prstGeom>
            <a:solidFill>
              <a:srgbClr val="F4D5D0"/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txBody>
            <a:bodyPr wrap="square" anchor="ctr" anchorCtr="0">
              <a:noAutofit/>
            </a:bodyPr>
            <a:lstStyle/>
            <a:p>
              <a:pPr algn="ctr"/>
              <a:r>
                <a:rPr lang="en-US" sz="1200" b="1" dirty="0"/>
                <a:t>Test not recommended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263316" y="6246691"/>
              <a:ext cx="1260000" cy="612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lIns="36000" rIns="36000" anchor="ctr" anchorCtr="0">
              <a:no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Screen for hereditary thrombophilia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263316" y="7017415"/>
              <a:ext cx="1260000" cy="612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lIns="36000" rIns="36000" anchor="ctr" anchorCtr="0">
              <a:no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Other immunological tests</a:t>
              </a:r>
              <a:r>
                <a:rPr lang="en-US" sz="1300" b="1" baseline="3000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263316" y="7783943"/>
              <a:ext cx="1260000" cy="612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lIns="36000" rIns="36000" anchor="ctr" anchorCtr="0">
              <a:no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300" b="1">
                  <a:solidFill>
                    <a:schemeClr val="tx1"/>
                  </a:solidFill>
                </a:rPr>
                <a:t>Metabolic or hormonal </a:t>
              </a:r>
              <a:br>
                <a:rPr lang="en-US" sz="1300" b="1">
                  <a:solidFill>
                    <a:schemeClr val="tx1"/>
                  </a:solidFill>
                </a:rPr>
              </a:br>
              <a:r>
                <a:rPr lang="en-US" sz="1300" b="1">
                  <a:solidFill>
                    <a:schemeClr val="tx1"/>
                  </a:solidFill>
                </a:rPr>
                <a:t> tests</a:t>
              </a:r>
              <a:r>
                <a:rPr lang="en-US" sz="1300" b="1" baseline="30000">
                  <a:solidFill>
                    <a:schemeClr val="tx1"/>
                  </a:solidFill>
                </a:rPr>
                <a:t>2</a:t>
              </a:r>
              <a:endParaRPr lang="en-US" sz="1300" b="1">
                <a:solidFill>
                  <a:schemeClr val="tx1"/>
                </a:solidFill>
              </a:endParaRPr>
            </a:p>
          </p:txBody>
        </p:sp>
        <p:sp>
          <p:nvSpPr>
            <p:cNvPr id="6" name="Right Brace 5"/>
            <p:cNvSpPr/>
            <p:nvPr/>
          </p:nvSpPr>
          <p:spPr>
            <a:xfrm>
              <a:off x="4532271" y="1614528"/>
              <a:ext cx="365305" cy="6785513"/>
            </a:xfrm>
            <a:prstGeom prst="rightBrace">
              <a:avLst>
                <a:gd name="adj1" fmla="val 14920"/>
                <a:gd name="adj2" fmla="val 50000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Plus 37"/>
            <p:cNvSpPr/>
            <p:nvPr/>
          </p:nvSpPr>
          <p:spPr>
            <a:xfrm>
              <a:off x="4926984" y="4725623"/>
              <a:ext cx="535636" cy="563322"/>
            </a:xfrm>
            <a:prstGeom prst="mathPlus">
              <a:avLst/>
            </a:prstGeom>
            <a:solidFill>
              <a:srgbClr val="3859B5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2346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SHRE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8911A"/>
      </a:accent1>
      <a:accent2>
        <a:srgbClr val="0F2C7A"/>
      </a:accent2>
      <a:accent3>
        <a:srgbClr val="DA800E"/>
      </a:accent3>
      <a:accent4>
        <a:srgbClr val="D1503D"/>
      </a:accent4>
      <a:accent5>
        <a:srgbClr val="D1B20D"/>
      </a:accent5>
      <a:accent6>
        <a:srgbClr val="3A6B65"/>
      </a:accent6>
      <a:hlink>
        <a:srgbClr val="8F1914"/>
      </a:hlink>
      <a:folHlink>
        <a:srgbClr val="008C9D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B908D2C9574E4880043B34C21A8875" ma:contentTypeVersion="15" ma:contentTypeDescription="Create a new document." ma:contentTypeScope="" ma:versionID="4bef6c8d2c8a16c85cc38a6aff512609">
  <xsd:schema xmlns:xsd="http://www.w3.org/2001/XMLSchema" xmlns:xs="http://www.w3.org/2001/XMLSchema" xmlns:p="http://schemas.microsoft.com/office/2006/metadata/properties" xmlns:ns2="d4aa6d05-8130-4d14-abfd-471e4e6c28cb" xmlns:ns3="1b4a2c68-9d87-4254-8b9a-0bbdfc3d7197" targetNamespace="http://schemas.microsoft.com/office/2006/metadata/properties" ma:root="true" ma:fieldsID="0bdd6afcd739563eccc1b5f5ab319001" ns2:_="" ns3:_="">
    <xsd:import namespace="d4aa6d05-8130-4d14-abfd-471e4e6c28cb"/>
    <xsd:import namespace="1b4a2c68-9d87-4254-8b9a-0bbdfc3d71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aa6d05-8130-4d14-abfd-471e4e6c28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1e8a2d8c-7be0-4bb1-8e06-4d2d01be877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4a2c68-9d87-4254-8b9a-0bbdfc3d719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ca1f88c3-4469-4472-a3b5-d5e130b2fb32}" ma:internalName="TaxCatchAll" ma:showField="CatchAllData" ma:web="1b4a2c68-9d87-4254-8b9a-0bbdfc3d71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4aa6d05-8130-4d14-abfd-471e4e6c28cb">
      <Terms xmlns="http://schemas.microsoft.com/office/infopath/2007/PartnerControls"/>
    </lcf76f155ced4ddcb4097134ff3c332f>
    <TaxCatchAll xmlns="1b4a2c68-9d87-4254-8b9a-0bbdfc3d7197" xsi:nil="true"/>
  </documentManagement>
</p:properties>
</file>

<file path=customXml/itemProps1.xml><?xml version="1.0" encoding="utf-8"?>
<ds:datastoreItem xmlns:ds="http://schemas.openxmlformats.org/officeDocument/2006/customXml" ds:itemID="{BDA9500A-9A02-4554-A82E-6DB0D6EF6400}">
  <ds:schemaRefs>
    <ds:schemaRef ds:uri="1b4a2c68-9d87-4254-8b9a-0bbdfc3d7197"/>
    <ds:schemaRef ds:uri="d4aa6d05-8130-4d14-abfd-471e4e6c28c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2C0BD47A-A7A5-4520-89EC-1D69764F98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B0FF10-9ABD-4F5E-95EE-95B69F9B119C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schemas.microsoft.com/office/2006/metadata/properties"/>
    <ds:schemaRef ds:uri="d4aa6d05-8130-4d14-abfd-471e4e6c28cb"/>
    <ds:schemaRef ds:uri="http://purl.org/dc/elements/1.1/"/>
    <ds:schemaRef ds:uri="1b4a2c68-9d87-4254-8b9a-0bbdfc3d7197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231</Words>
  <Application>Microsoft Office PowerPoint</Application>
  <PresentationFormat>A4 Paper (210x297 mm)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Nathalie Vermeulen</dc:creator>
  <cp:lastModifiedBy>ANDREW, Emma</cp:lastModifiedBy>
  <cp:revision>9</cp:revision>
  <cp:lastPrinted>2017-11-15T17:10:51Z</cp:lastPrinted>
  <dcterms:created xsi:type="dcterms:W3CDTF">2017-11-15T14:11:45Z</dcterms:created>
  <dcterms:modified xsi:type="dcterms:W3CDTF">2023-02-08T10:12:55Z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0x01010092B908D2C9574E4880043B34C21A8875</vt:lpwstr>
  </property>
</Properties>
</file>