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52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C:\Users\xulingfan\Desktop\metabolite profile\nucleotides\manuscript and figures\Figure2\PC3 bublle.pn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5" t="4563" r="21818" b="6028"/>
          <a:stretch/>
        </p:blipFill>
        <p:spPr bwMode="auto">
          <a:xfrm>
            <a:off x="1461947" y="480681"/>
            <a:ext cx="1320917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27384" y="465798"/>
            <a:ext cx="1553630" cy="2658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Pyrimidine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Nucleotide Sugars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Purine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Pentose Phosphate Pathway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Alanine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Tryptophan </a:t>
            </a:r>
            <a:r>
              <a:rPr lang="en-US" altLang="zh-CN" sz="900" dirty="0" err="1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Glycolysis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Aspartate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Gluconeogenesis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Spermidine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Cardiolipin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Betaine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Starch and Sucrose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Methionine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Methylhistidine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Phosphatidylcholine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Glycerolipid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Warburg Effect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Glycine and Serine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Galactose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Beta-Oxidation of Fatty acids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Catecholamine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Lactose Syn.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Amino Sugar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Glutathione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40768" y="219577"/>
            <a:ext cx="1535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Pathways enriched in PC3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35497" y="465798"/>
            <a:ext cx="1989647" cy="2658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Pyrimidine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Purine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Phosphatidylethanolamine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Lactose Syn.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Pantothenate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Phosphatidylcholine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Aspartate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Cardiolipin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Biosyn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Galactose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Nucleotide Sugars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Starch and Sucrose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Fructose and Mannose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Degrad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Amino Sugar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Gluconeogenesis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Alanine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Phosphatidylinositol Phosphate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Thiamine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Phenylacetate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Selenoamino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Riboflavin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Trehalose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Degrad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Pyruvate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Glycolysis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Cysteine </a:t>
            </a:r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Metab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lnSpc>
                <a:spcPts val="800"/>
              </a:lnSpc>
            </a:pP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Oxidation of Fatty Acids</a:t>
            </a:r>
          </a:p>
        </p:txBody>
      </p:sp>
      <p:pic>
        <p:nvPicPr>
          <p:cNvPr id="15" name="Picture 3" descr="C:\Users\xulingfan\Desktop\metabolite profile\nucleotides\manuscript and figures\Figure2\C4-2mdvr bubble.pn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9" t="4263" r="21772" b="5657"/>
          <a:stretch/>
        </p:blipFill>
        <p:spPr bwMode="auto">
          <a:xfrm>
            <a:off x="4719239" y="466741"/>
            <a:ext cx="1393715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495749" y="219577"/>
            <a:ext cx="1957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Pathways enriched in C4-2MDVR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7152" y="3027889"/>
            <a:ext cx="111389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2.5     5.0     7.5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67752" y="3027889"/>
            <a:ext cx="131511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" dirty="0" smtClean="0">
                <a:latin typeface="Times New Roman" pitchFamily="18" charset="0"/>
                <a:cs typeface="Times New Roman" pitchFamily="18" charset="0"/>
              </a:rPr>
              <a:t>0.5  1.0  1.5  2.0</a:t>
            </a:r>
            <a:endParaRPr lang="zh-CN" altLang="en-US" sz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392" y="3117032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-log10 (p)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91327" y="3097139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-log10 (p)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4" descr="C:\Users\xulingfan\Desktop\metabolite profile\nucleotides\manuscript and figures\Figure2\C4-2mdvr bubbl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5" t="29712" r="16036" b="49536"/>
          <a:stretch/>
        </p:blipFill>
        <p:spPr bwMode="auto">
          <a:xfrm>
            <a:off x="6195984" y="783526"/>
            <a:ext cx="19341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xulingfan\Desktop\metabolite profile\nucleotides\manuscript and figures\Figure2\C4-2mdvr bubbl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5" t="57624" r="16036" b="27619"/>
          <a:stretch/>
        </p:blipFill>
        <p:spPr bwMode="auto">
          <a:xfrm>
            <a:off x="6201867" y="2086070"/>
            <a:ext cx="231679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08190" y="753830"/>
            <a:ext cx="242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80836" y="2040709"/>
            <a:ext cx="4443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0.025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0.020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0.015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0.010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0.005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0.000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33255" y="435601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Enrichment </a:t>
            </a:r>
          </a:p>
          <a:p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atio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33255" y="1891150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P-value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949599" y="3263791"/>
            <a:ext cx="2808312" cy="2084418"/>
            <a:chOff x="4077072" y="3203848"/>
            <a:chExt cx="2808312" cy="2084418"/>
          </a:xfrm>
        </p:grpSpPr>
        <p:pic>
          <p:nvPicPr>
            <p:cNvPr id="29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8" t="13871" r="23056" b="21848"/>
            <a:stretch/>
          </p:blipFill>
          <p:spPr bwMode="auto">
            <a:xfrm>
              <a:off x="4315585" y="3428526"/>
              <a:ext cx="2462494" cy="16180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 rot="19430511">
              <a:off x="4319327" y="5057433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AMP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9430511">
              <a:off x="4520991" y="5044231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9430511">
              <a:off x="4733455" y="5040447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9430511">
              <a:off x="4894592" y="5040447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altLang="zh-CN" sz="900" dirty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9430511">
              <a:off x="5103250" y="5047012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9430511">
              <a:off x="5307463" y="5047014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9430511">
              <a:off x="5487659" y="5057434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900" dirty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9430511">
              <a:off x="5688639" y="505458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9430511">
              <a:off x="5874463" y="5048014"/>
              <a:ext cx="3962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9430511">
              <a:off x="6021834" y="5042441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UMP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9430511">
              <a:off x="6198176" y="5048885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9430511">
              <a:off x="6405977" y="5042341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3388421" y="4114762"/>
              <a:ext cx="16081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Relative metabolite abundance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8" name="Picture 11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82" t="2901" r="20993" b="84631"/>
            <a:stretch/>
          </p:blipFill>
          <p:spPr bwMode="auto">
            <a:xfrm>
              <a:off x="6123582" y="3348578"/>
              <a:ext cx="224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9" name="TextBox 58"/>
            <p:cNvSpPr txBox="1"/>
            <p:nvPr/>
          </p:nvSpPr>
          <p:spPr>
            <a:xfrm>
              <a:off x="6277525" y="3296761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complete</a:t>
              </a:r>
            </a:p>
            <a:p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Gln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 (-)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314297" y="3203848"/>
              <a:ext cx="5629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Times New Roman" pitchFamily="18" charset="0"/>
                  <a:cs typeface="Times New Roman" pitchFamily="18" charset="0"/>
                </a:rPr>
                <a:t>DU145</a:t>
              </a:r>
              <a:endParaRPr lang="zh-CN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624" y="3279670"/>
            <a:ext cx="2778026" cy="2084418"/>
            <a:chOff x="1340768" y="3203848"/>
            <a:chExt cx="2778026" cy="2084418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8" t="13871" r="23056" b="21848"/>
            <a:stretch/>
          </p:blipFill>
          <p:spPr bwMode="auto">
            <a:xfrm>
              <a:off x="1583863" y="3414245"/>
              <a:ext cx="2465475" cy="16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 rot="19430511">
              <a:off x="1583023" y="5057433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AMP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9430511">
              <a:off x="1784687" y="5044231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9430511">
              <a:off x="1997151" y="5040447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9430511">
              <a:off x="2158288" y="5040447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altLang="zh-CN" sz="900" dirty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9430511">
              <a:off x="2366946" y="5047012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9430511">
              <a:off x="2571159" y="5047014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GTP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9430511">
              <a:off x="2751355" y="5057434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900" dirty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9430511">
              <a:off x="2952335" y="5054580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9430511">
              <a:off x="3138159" y="5048014"/>
              <a:ext cx="3962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19430511">
              <a:off x="3285530" y="5042441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UMP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9430511">
              <a:off x="3461872" y="5048885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UDP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19430511">
              <a:off x="3669673" y="5042341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UTP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652117" y="4114762"/>
              <a:ext cx="16081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Relative metabolite abundance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0" name="Picture 11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82" t="2901" r="20993" b="84631"/>
            <a:stretch/>
          </p:blipFill>
          <p:spPr bwMode="auto">
            <a:xfrm>
              <a:off x="3356992" y="3357870"/>
              <a:ext cx="2240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" name="TextBox 60"/>
            <p:cNvSpPr txBox="1"/>
            <p:nvPr/>
          </p:nvSpPr>
          <p:spPr>
            <a:xfrm>
              <a:off x="3510935" y="3306053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complete</a:t>
              </a:r>
            </a:p>
            <a:p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Gln</a:t>
              </a:r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 (-)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716260" y="3203848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Times New Roman" pitchFamily="18" charset="0"/>
                  <a:cs typeface="Times New Roman" pitchFamily="18" charset="0"/>
                </a:rPr>
                <a:t>PC3</a:t>
              </a:r>
              <a:endParaRPr lang="zh-CN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8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" t="11639" r="57332" b="26164"/>
          <a:stretch/>
        </p:blipFill>
        <p:spPr bwMode="auto">
          <a:xfrm>
            <a:off x="3302914" y="5512389"/>
            <a:ext cx="1197136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7" t="11639" r="59451" b="26164"/>
          <a:stretch/>
        </p:blipFill>
        <p:spPr bwMode="auto">
          <a:xfrm>
            <a:off x="4527050" y="5512389"/>
            <a:ext cx="1206206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Box 77"/>
          <p:cNvSpPr txBox="1"/>
          <p:nvPr/>
        </p:nvSpPr>
        <p:spPr>
          <a:xfrm rot="16200000">
            <a:off x="2459729" y="603045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γ-</a:t>
            </a:r>
            <a:r>
              <a:rPr lang="en-US" altLang="zh-CN" sz="9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altLang="zh-CN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86890" y="6962635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Labeled </a:t>
            </a:r>
            <a:endParaRPr lang="zh-CN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654762" y="6954940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102620" y="6954940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86480" y="6962635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334338" y="6962635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82710" y="5409237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ATP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887090" y="5409237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ATP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" name="Picture 7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" t="11639" r="57332" b="26164"/>
          <a:stretch/>
        </p:blipFill>
        <p:spPr bwMode="auto">
          <a:xfrm>
            <a:off x="404664" y="5509051"/>
            <a:ext cx="1197136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8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9" t="11639" r="58940" b="26164"/>
          <a:stretch/>
        </p:blipFill>
        <p:spPr bwMode="auto">
          <a:xfrm>
            <a:off x="1664869" y="5509051"/>
            <a:ext cx="1188067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 rot="16200000">
            <a:off x="-438521" y="6027117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γ-</a:t>
            </a:r>
            <a:r>
              <a:rPr lang="en-US" altLang="zh-CN" sz="9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altLang="zh-CN" sz="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84460" y="5405899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IMP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08596" y="5405899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IMP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88640" y="6962635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Labeled </a:t>
            </a:r>
            <a:endParaRPr lang="zh-CN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6512" y="6954940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204370" y="6954940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88230" y="6962635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436088" y="6962635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1" name="Picture 15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t="11423" r="57332" b="25281"/>
          <a:stretch/>
        </p:blipFill>
        <p:spPr bwMode="auto">
          <a:xfrm>
            <a:off x="406910" y="7287407"/>
            <a:ext cx="1191931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16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" t="10985" r="60117" b="25000"/>
          <a:stretch/>
        </p:blipFill>
        <p:spPr bwMode="auto">
          <a:xfrm>
            <a:off x="1706806" y="7287406"/>
            <a:ext cx="1156083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17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4" t="10985" r="57453" b="25000"/>
          <a:stretch/>
        </p:blipFill>
        <p:spPr bwMode="auto">
          <a:xfrm>
            <a:off x="3370851" y="7287407"/>
            <a:ext cx="1129199" cy="151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" name="Picture 18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" t="10985" r="60376" b="25000"/>
          <a:stretch/>
        </p:blipFill>
        <p:spPr bwMode="auto">
          <a:xfrm>
            <a:off x="4586135" y="7287408"/>
            <a:ext cx="1147121" cy="151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5" name="TextBox 144"/>
          <p:cNvSpPr txBox="1"/>
          <p:nvPr/>
        </p:nvSpPr>
        <p:spPr>
          <a:xfrm>
            <a:off x="188640" y="8759497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Labeled </a:t>
            </a:r>
            <a:endParaRPr lang="zh-CN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56512" y="8751802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204370" y="875180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988230" y="8759497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436088" y="8759497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92696" y="7175902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Glutamate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916832" y="7175902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Glutamate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2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2" t="2901" r="20993" b="84631"/>
          <a:stretch/>
        </p:blipFill>
        <p:spPr bwMode="auto">
          <a:xfrm flipV="1">
            <a:off x="5877272" y="5543227"/>
            <a:ext cx="22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6024519" y="551144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LNCaP</a:t>
            </a:r>
            <a:endParaRPr lang="en-US" altLang="zh-CN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PC3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4" name="Picture 3"/>
          <p:cNvPicPr>
            <a:picLocks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45" t="16920" r="13574" b="69473"/>
          <a:stretch/>
        </p:blipFill>
        <p:spPr bwMode="auto">
          <a:xfrm>
            <a:off x="5886890" y="5828799"/>
            <a:ext cx="234000" cy="28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" name="TextBox 154"/>
          <p:cNvSpPr txBox="1"/>
          <p:nvPr/>
        </p:nvSpPr>
        <p:spPr>
          <a:xfrm>
            <a:off x="6024805" y="579947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C4-2</a:t>
            </a:r>
          </a:p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C4-2MDVR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 rot="16200000">
            <a:off x="-424094" y="7838405"/>
            <a:ext cx="130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zh-CN" sz="9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900" b="1" baseline="30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altLang="zh-CN" sz="9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2528234" y="7838405"/>
            <a:ext cx="130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zh-CN" sz="9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900" b="1" baseline="30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altLang="zh-CN" sz="9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-glutamine labeled</a:t>
            </a:r>
          </a:p>
          <a:p>
            <a:pPr algn="ctr"/>
            <a:r>
              <a:rPr lang="en-US" altLang="zh-CN" sz="9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etabolites (% of pool)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068960" y="8759497"/>
            <a:ext cx="631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Labeled </a:t>
            </a:r>
            <a:endParaRPr lang="zh-CN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636832" y="8751802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084690" y="875180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868550" y="8759497"/>
            <a:ext cx="235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316408" y="8759497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645035" y="7175902"/>
            <a:ext cx="678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Aspartate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4869160" y="7175902"/>
            <a:ext cx="678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Aspartate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4624" y="35496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Times New Roman" pitchFamily="18" charset="0"/>
                <a:cs typeface="Times New Roman" pitchFamily="18" charset="0"/>
              </a:rPr>
              <a:t>Fig.S2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4624" y="2515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924944" y="10750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4624" y="314287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44624" y="523110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4624" y="710331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6" name="直接连接符 105"/>
          <p:cNvCxnSpPr/>
          <p:nvPr/>
        </p:nvCxnSpPr>
        <p:spPr>
          <a:xfrm>
            <a:off x="808185" y="5989898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20526" y="584300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1268768" y="6663111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181109" y="651621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>
            <a:off x="2045213" y="6015039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979996" y="5868144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2486105" y="6751088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2420888" y="6604193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>
            <a:off x="1262030" y="7615184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174371" y="746828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814406" y="7767584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26747" y="762068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2053308" y="7768303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965649" y="7621408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2500588" y="7463184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2412929" y="7316289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3693451" y="6015039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605792" y="586814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4179630" y="6568189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4091971" y="6421294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直接连接符 125"/>
          <p:cNvCxnSpPr/>
          <p:nvPr/>
        </p:nvCxnSpPr>
        <p:spPr>
          <a:xfrm>
            <a:off x="3699035" y="7516581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611376" y="7369686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4129067" y="7515156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4041408" y="736826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2" name="直接连接符 131"/>
          <p:cNvCxnSpPr/>
          <p:nvPr/>
        </p:nvCxnSpPr>
        <p:spPr>
          <a:xfrm>
            <a:off x="4940642" y="7757988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4852983" y="7611093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>
            <a:off x="5381981" y="7550556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294322" y="7403661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6" name="直接连接符 135"/>
          <p:cNvCxnSpPr/>
          <p:nvPr/>
        </p:nvCxnSpPr>
        <p:spPr>
          <a:xfrm>
            <a:off x="4908801" y="5994536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4848009" y="5847641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398117" y="6753528"/>
            <a:ext cx="14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5337325" y="6606633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6633" y="266036"/>
            <a:ext cx="6741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Supplementary Fig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Glutamine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nitrogen is largely enriched in nucleotide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biosynthesis.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 and B,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Pathway enrichment analysis showing metabolic pathways that are enriched in PC3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and C4-2MDVR (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) cells.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Metabolite abundance of nucleotides and derivatives in PC3 and DU145 cells treated with complete medium or glutamine-depleted medium.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Amide </a:t>
            </a:r>
            <a:r>
              <a:rPr lang="en-US" altLang="zh-CN" sz="1200" kern="100" dirty="0">
                <a:latin typeface="Times New Roman"/>
                <a:cs typeface="Times New Roman"/>
              </a:rPr>
              <a:t>(γ)-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15</a:t>
            </a:r>
            <a:r>
              <a:rPr lang="en-US" altLang="zh-CN" sz="1200" kern="100" dirty="0">
                <a:latin typeface="Times New Roman"/>
                <a:cs typeface="Times New Roman"/>
              </a:rPr>
              <a:t>N-glutamine tracing analysis showing the incorporation of </a:t>
            </a:r>
            <a:r>
              <a:rPr lang="en-US" altLang="zh-CN" sz="1200" kern="100">
                <a:latin typeface="Times New Roman"/>
                <a:cs typeface="Times New Roman"/>
              </a:rPr>
              <a:t>glutamine </a:t>
            </a:r>
            <a:r>
              <a:rPr lang="en-US" altLang="zh-CN" sz="1200" kern="100" smtClean="0">
                <a:latin typeface="Times New Roman"/>
                <a:cs typeface="Times New Roman"/>
              </a:rPr>
              <a:t>into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IMP and ATP </a:t>
            </a:r>
            <a:r>
              <a:rPr lang="en-US" altLang="zh-CN" sz="1200" kern="100" dirty="0">
                <a:latin typeface="Times New Roman"/>
                <a:cs typeface="Times New Roman"/>
              </a:rPr>
              <a:t>in the indicated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PCa</a:t>
            </a:r>
            <a:r>
              <a:rPr lang="en-US" altLang="zh-CN" sz="1200" kern="100" dirty="0">
                <a:latin typeface="Times New Roman"/>
                <a:cs typeface="Times New Roman"/>
              </a:rPr>
              <a:t> cell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lines. </a:t>
            </a:r>
            <a:r>
              <a:rPr lang="en-US" altLang="zh-CN" sz="1200" b="1" kern="100" dirty="0" smtClean="0">
                <a:latin typeface="Times New Roman"/>
                <a:cs typeface="Times New Roman"/>
              </a:rPr>
              <a:t>E</a:t>
            </a:r>
            <a:r>
              <a:rPr lang="en-US" altLang="zh-CN" sz="1200" b="1" kern="100" dirty="0">
                <a:latin typeface="Times New Roman"/>
                <a:cs typeface="Times New Roman"/>
              </a:rPr>
              <a:t>,</a:t>
            </a:r>
            <a:r>
              <a:rPr lang="en-US" altLang="zh-CN" sz="1200" kern="100" dirty="0">
                <a:latin typeface="Times New Roman"/>
                <a:cs typeface="Times New Roman"/>
              </a:rPr>
              <a:t> Amine (α)-</a:t>
            </a:r>
            <a:r>
              <a:rPr lang="en-US" altLang="zh-CN" sz="1200" kern="100" baseline="30000" dirty="0">
                <a:latin typeface="Times New Roman"/>
                <a:cs typeface="Times New Roman"/>
              </a:rPr>
              <a:t>15</a:t>
            </a:r>
            <a:r>
              <a:rPr lang="en-US" altLang="zh-CN" sz="1200" kern="100" dirty="0">
                <a:latin typeface="Times New Roman"/>
                <a:cs typeface="Times New Roman"/>
              </a:rPr>
              <a:t>N-glutamine tracing analysis showing the incorporation of glutamine into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glutamate </a:t>
            </a:r>
            <a:r>
              <a:rPr lang="en-US" altLang="zh-CN" sz="1200" kern="100" dirty="0">
                <a:latin typeface="Times New Roman"/>
                <a:cs typeface="Times New Roman"/>
              </a:rPr>
              <a:t>and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aspartate </a:t>
            </a:r>
            <a:r>
              <a:rPr lang="en-US" altLang="zh-CN" sz="1200" kern="100" dirty="0">
                <a:latin typeface="Times New Roman"/>
                <a:cs typeface="Times New Roman"/>
              </a:rPr>
              <a:t>in the indicated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PCa</a:t>
            </a:r>
            <a:r>
              <a:rPr lang="en-US" altLang="zh-CN" sz="1200" kern="100" dirty="0">
                <a:latin typeface="Times New Roman"/>
                <a:cs typeface="Times New Roman"/>
              </a:rPr>
              <a:t> cell lines. Data are depicted as mean ±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s.d.</a:t>
            </a:r>
            <a:r>
              <a:rPr lang="en-US" altLang="zh-CN" sz="1200" kern="100" dirty="0">
                <a:latin typeface="Times New Roman"/>
                <a:cs typeface="Times New Roman"/>
              </a:rPr>
              <a:t> * P &lt; 0.05, ** P &lt; 0.01 and *** P &lt; 0.001 by two-tailed Student’s t-test.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2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5897</TotalTime>
  <Words>454</Words>
  <Application>Microsoft Office PowerPoint</Application>
  <PresentationFormat>全屏显示(4:3)</PresentationFormat>
  <Paragraphs>167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xulingfan</dc:creator>
  <cp:lastModifiedBy>xulingfan</cp:lastModifiedBy>
  <cp:revision>44</cp:revision>
  <dcterms:created xsi:type="dcterms:W3CDTF">2020-09-25T02:30:23Z</dcterms:created>
  <dcterms:modified xsi:type="dcterms:W3CDTF">2021-05-08T18:15:46Z</dcterms:modified>
</cp:coreProperties>
</file>