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912" y="12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png"/><Relationship Id="rId21" Type="http://schemas.openxmlformats.org/officeDocument/2006/relationships/image" Target="../media/image20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jpe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jpe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Picture 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4" t="13000" r="62683" b="24160"/>
          <a:stretch/>
        </p:blipFill>
        <p:spPr bwMode="auto">
          <a:xfrm>
            <a:off x="5313600" y="437025"/>
            <a:ext cx="882000" cy="125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1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1" t="12898" r="63437" b="23451"/>
          <a:stretch/>
        </p:blipFill>
        <p:spPr bwMode="auto">
          <a:xfrm>
            <a:off x="4233600" y="422253"/>
            <a:ext cx="882000" cy="1280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8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" t="12857" r="45294" b="27583"/>
          <a:stretch/>
        </p:blipFill>
        <p:spPr bwMode="auto">
          <a:xfrm>
            <a:off x="4946400" y="7470000"/>
            <a:ext cx="1411200" cy="1318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7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" t="12256" r="45132" b="31949"/>
          <a:stretch/>
        </p:blipFill>
        <p:spPr bwMode="auto">
          <a:xfrm>
            <a:off x="3297600" y="7484400"/>
            <a:ext cx="1411200" cy="131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6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5" t="14138" r="54324" b="17147"/>
          <a:stretch/>
        </p:blipFill>
        <p:spPr bwMode="auto">
          <a:xfrm>
            <a:off x="490033" y="5828400"/>
            <a:ext cx="1108800" cy="133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5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1" t="13850" r="25382" b="21194"/>
          <a:stretch/>
        </p:blipFill>
        <p:spPr bwMode="auto">
          <a:xfrm>
            <a:off x="2334696" y="5850000"/>
            <a:ext cx="1958400" cy="1294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4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" t="14178" r="24969" b="20627"/>
          <a:stretch/>
        </p:blipFill>
        <p:spPr bwMode="auto">
          <a:xfrm>
            <a:off x="4745628" y="5864400"/>
            <a:ext cx="1958400" cy="130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3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1" t="13647" r="24982" b="20920"/>
          <a:stretch/>
        </p:blipFill>
        <p:spPr bwMode="auto">
          <a:xfrm>
            <a:off x="4732200" y="4154400"/>
            <a:ext cx="1947600" cy="129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2" name="Picture 5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14239" r="25911" b="21045"/>
          <a:stretch/>
        </p:blipFill>
        <p:spPr bwMode="auto">
          <a:xfrm>
            <a:off x="2325600" y="4150800"/>
            <a:ext cx="1947600" cy="129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" name="Picture 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0" t="13363" r="45095" b="27077"/>
          <a:stretch/>
        </p:blipFill>
        <p:spPr bwMode="auto">
          <a:xfrm>
            <a:off x="5105410" y="2340000"/>
            <a:ext cx="1425600" cy="1318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4" name="Picture 3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5" t="11667" r="44808" b="31923"/>
          <a:stretch/>
        </p:blipFill>
        <p:spPr bwMode="auto">
          <a:xfrm>
            <a:off x="3442700" y="2336797"/>
            <a:ext cx="1411200" cy="132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1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5" t="14639" r="54490" b="17648"/>
          <a:stretch/>
        </p:blipFill>
        <p:spPr bwMode="auto">
          <a:xfrm>
            <a:off x="476600" y="4171782"/>
            <a:ext cx="1108800" cy="1318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23658" y="7876594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CAD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43414" y="8196666"/>
            <a:ext cx="4603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GLS1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0071" y="8499506"/>
            <a:ext cx="4090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actin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04664" y="7837496"/>
            <a:ext cx="2655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6538" y="7637451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0688" y="7637451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12h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039" y="7637451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24h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77573" y="7637451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31723" y="7637451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12h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47074" y="7637451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24h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1669" y="763541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95819" y="763541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12h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1170" y="763541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24h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37803" y="7635410"/>
            <a:ext cx="4491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Dox</a:t>
            </a:r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+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16579" y="7663513"/>
            <a:ext cx="5983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2674" y="7455037"/>
            <a:ext cx="7761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Tet-shGLS1-1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430586" y="7664571"/>
            <a:ext cx="5983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56681" y="7456095"/>
            <a:ext cx="7473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Tet-shCAD-1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294682" y="7667234"/>
            <a:ext cx="5983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018291" y="7458758"/>
            <a:ext cx="12266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Tet-shGLS1-1+shCAD-1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2380310" y="8045005"/>
            <a:ext cx="1608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Relative metabolite abundance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815" y="7380312"/>
            <a:ext cx="502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b="1" dirty="0" smtClean="0">
                <a:latin typeface="Times New Roman" pitchFamily="18" charset="0"/>
                <a:cs typeface="Times New Roman" pitchFamily="18" charset="0"/>
              </a:rPr>
              <a:t>C4-2</a:t>
            </a:r>
          </a:p>
          <a:p>
            <a:pPr algn="ctr"/>
            <a:r>
              <a:rPr lang="en-US" altLang="zh-CN" sz="800" b="1" dirty="0" smtClean="0">
                <a:latin typeface="Times New Roman" pitchFamily="18" charset="0"/>
                <a:cs typeface="Times New Roman" pitchFamily="18" charset="0"/>
              </a:rPr>
              <a:t>MDVR</a:t>
            </a:r>
            <a:endParaRPr lang="zh-CN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2" descr="C:\Users\xulingfan\Desktop\metabolite profile\nucleotides\manuscript and figures\Figure5\A9.23\actin MDVR GLS.png.png.png"/>
          <p:cNvPicPr>
            <a:picLocks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0" t="45885" r="23091" b="44146"/>
          <a:stretch/>
        </p:blipFill>
        <p:spPr bwMode="auto">
          <a:xfrm>
            <a:off x="359977" y="3275888"/>
            <a:ext cx="2700000" cy="28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xulingfan\Desktop\metabolite profile\nucleotides\manuscript and figures\Figure5\A9.23\MDVR CADdox.png.png"/>
          <p:cNvPicPr>
            <a:picLocks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6" t="42496" r="22985" b="46766"/>
          <a:stretch/>
        </p:blipFill>
        <p:spPr bwMode="auto">
          <a:xfrm>
            <a:off x="359982" y="2696252"/>
            <a:ext cx="2700000" cy="28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xulingfan\Desktop\metabolite profile\nucleotides\manuscript and figures\Figure5\A9.23\MDVR GLS.png.png"/>
          <p:cNvPicPr>
            <a:picLocks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0" t="41213" r="18362" b="47836"/>
          <a:stretch/>
        </p:blipFill>
        <p:spPr bwMode="auto">
          <a:xfrm>
            <a:off x="359982" y="8164594"/>
            <a:ext cx="2700000" cy="28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xulingfan\Desktop\metabolite profile\nucleotides\manuscript and figures\Figure5\A9.20MDVR stable GLS\MDVR GLS1.png"/>
          <p:cNvPicPr>
            <a:picLocks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8" t="43144" r="23163" b="47056"/>
          <a:stretch/>
        </p:blipFill>
        <p:spPr bwMode="auto">
          <a:xfrm>
            <a:off x="359977" y="2984252"/>
            <a:ext cx="2700000" cy="28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-67539" y="251520"/>
            <a:ext cx="6979646" cy="1699769"/>
            <a:chOff x="-67539" y="4822914"/>
            <a:chExt cx="6979646" cy="1699769"/>
          </a:xfrm>
        </p:grpSpPr>
        <p:sp>
          <p:nvSpPr>
            <p:cNvPr id="52" name="TextBox 51"/>
            <p:cNvSpPr txBox="1"/>
            <p:nvPr/>
          </p:nvSpPr>
          <p:spPr>
            <a:xfrm>
              <a:off x="501109" y="4932040"/>
              <a:ext cx="466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err="1" smtClean="0">
                  <a:latin typeface="Times New Roman" pitchFamily="18" charset="0"/>
                  <a:cs typeface="Times New Roman" pitchFamily="18" charset="0"/>
                </a:rPr>
                <a:t>shCtrl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730895" y="4932040"/>
              <a:ext cx="90601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shGLS1-1 (LT)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27287" y="4932040"/>
              <a:ext cx="8739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shCAD-1 (LT)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80728" y="4932040"/>
              <a:ext cx="89960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shGLS1-1 (ST)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66579" y="5831268"/>
              <a:ext cx="3613928" cy="540932"/>
              <a:chOff x="190503" y="4643200"/>
              <a:chExt cx="3613928" cy="540932"/>
            </a:xfrm>
          </p:grpSpPr>
          <p:pic>
            <p:nvPicPr>
              <p:cNvPr id="50" name="Picture 6" descr="C:\Users\xulingfan\Desktop\metabolite profile\nucleotides\manuscript and figures\Figure5\10-8 cell viability\MDVR D0\MDVR D3 LT\regular2.jpg"/>
              <p:cNvPicPr>
                <a:picLocks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503" y="4643968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7" descr="C:\Users\xulingfan\Desktop\metabolite profile\nucleotides\manuscript and figures\Figure5\10-8 cell viability\MDVR D0\MDVR D3 LT\shGLS12.jpg"/>
              <p:cNvPicPr>
                <a:picLocks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8143" y="4644132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4" name="Picture 8" descr="C:\Users\xulingfan\Desktop\metabolite profile\nucleotides\manuscript and figures\Figure5\10-8 cell viability\MDVR D0\MDVR D3 LT\shCAD2.jpg"/>
              <p:cNvPicPr>
                <a:picLocks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4431" y="4643200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6" name="Picture 10" descr="C:\Users\xulingfan\Desktop\metabolite profile\nucleotides\manuscript and figures\Figure5\10-8 cell viability\MDVR D0\MDVR D3 ST\shGLS12.jpg"/>
              <p:cNvPicPr>
                <a:picLocks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0503" y="4644132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11" descr="C:\Users\xulingfan\Desktop\metabolite profile\nucleotides\manuscript and figures\Figure5\10-8 cell viability\MDVR D0\MDVR D3 ST\shCAD2.jpg"/>
              <p:cNvPicPr>
                <a:picLocks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8143" y="4643200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9" name="TextBox 58"/>
            <p:cNvSpPr txBox="1"/>
            <p:nvPr/>
          </p:nvSpPr>
          <p:spPr>
            <a:xfrm>
              <a:off x="2492896" y="4932040"/>
              <a:ext cx="8675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shCAD-1 (ST)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366579" y="5184132"/>
              <a:ext cx="3613928" cy="540000"/>
              <a:chOff x="183453" y="5292080"/>
              <a:chExt cx="3600320" cy="540000"/>
            </a:xfrm>
          </p:grpSpPr>
          <p:pic>
            <p:nvPicPr>
              <p:cNvPr id="60" name="Picture 3" descr="C:\Users\xulingfan\Desktop\metabolite profile\nucleotides\manuscript and figures\Figure5\10-8 cell viability\PC310-8\D3 LT\regular2.jpg"/>
              <p:cNvPicPr>
                <a:picLocks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453" y="5292080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4" descr="C:\Users\xulingfan\Desktop\metabolite profile\nucleotides\manuscript and figures\Figure5\10-8 cell viability\PC310-8\D3 LT\shGLS12.jpg"/>
              <p:cNvPicPr>
                <a:picLocks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3653" y="5292080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5" descr="C:\Users\xulingfan\Desktop\metabolite profile\nucleotides\manuscript and figures\Figure5\10-8 cell viability\PC310-8\D3 LT\shCAD2.jpg"/>
              <p:cNvPicPr>
                <a:picLocks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3773" y="5292080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6" descr="C:\Users\xulingfan\Desktop\metabolite profile\nucleotides\manuscript and figures\Figure5\10-8 cell viability\PC310-8\D3 ST\shGLS12.jpg"/>
              <p:cNvPicPr>
                <a:picLocks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3453" y="5292080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7" descr="C:\Users\xulingfan\Desktop\metabolite profile\nucleotides\manuscript and figures\Figure5\10-8 cell viability\PC310-8\D3 ST\shCAD2.jpg"/>
              <p:cNvPicPr>
                <a:picLocks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3773" y="5292080"/>
                <a:ext cx="720000" cy="54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7" name="TextBox 66"/>
            <p:cNvSpPr txBox="1"/>
            <p:nvPr/>
          </p:nvSpPr>
          <p:spPr>
            <a:xfrm>
              <a:off x="-2618" y="5351860"/>
              <a:ext cx="3626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Times New Roman" pitchFamily="18" charset="0"/>
                  <a:cs typeface="Times New Roman" pitchFamily="18" charset="0"/>
                </a:rPr>
                <a:t>PC3</a:t>
              </a:r>
              <a:endParaRPr lang="zh-CN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3531216" y="5485956"/>
              <a:ext cx="117852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dirty="0" smtClean="0">
                  <a:latin typeface="Times New Roman" pitchFamily="18" charset="0"/>
                  <a:ea typeface="Arial Unicode MS" pitchFamily="34" charset="-122"/>
                  <a:cs typeface="Times New Roman" pitchFamily="18" charset="0"/>
                </a:rPr>
                <a:t>Relative cell viability</a:t>
              </a:r>
              <a:endParaRPr lang="zh-CN" altLang="en-US" sz="900" dirty="0">
                <a:latin typeface="Times New Roman" pitchFamily="18" charset="0"/>
                <a:ea typeface="Arial Unicode MS" pitchFamily="34" charset="-122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 rot="16200000">
              <a:off x="4803314" y="5484734"/>
              <a:ext cx="8579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dirty="0" smtClean="0">
                  <a:latin typeface="Times New Roman" pitchFamily="18" charset="0"/>
                  <a:ea typeface="Arial Unicode MS" pitchFamily="34" charset="-122"/>
                  <a:cs typeface="Times New Roman" pitchFamily="18" charset="0"/>
                </a:rPr>
                <a:t>Cell death (%)</a:t>
              </a:r>
              <a:endParaRPr lang="zh-CN" altLang="en-US" sz="900" dirty="0">
                <a:latin typeface="Times New Roman" pitchFamily="18" charset="0"/>
                <a:ea typeface="Arial Unicode MS" pitchFamily="34" charset="-122"/>
                <a:cs typeface="Times New Roman" pitchFamily="18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-67539" y="5868144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Times New Roman" pitchFamily="18" charset="0"/>
                  <a:cs typeface="Times New Roman" pitchFamily="18" charset="0"/>
                </a:rPr>
                <a:t>C4-2</a:t>
              </a:r>
            </a:p>
            <a:p>
              <a:pPr algn="ctr"/>
              <a:r>
                <a:rPr lang="en-US" altLang="zh-CN" sz="800" dirty="0" smtClean="0">
                  <a:latin typeface="Times New Roman" pitchFamily="18" charset="0"/>
                  <a:cs typeface="Times New Roman" pitchFamily="18" charset="0"/>
                </a:rPr>
                <a:t>MDVR</a:t>
              </a:r>
              <a:endParaRPr lang="zh-CN" alt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166390" y="4822914"/>
              <a:ext cx="745717" cy="541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altLang="zh-CN" sz="700" dirty="0" err="1" smtClean="0">
                  <a:latin typeface="Times New Roman" pitchFamily="18" charset="0"/>
                  <a:cs typeface="Times New Roman" pitchFamily="18" charset="0"/>
                </a:rPr>
                <a:t>shCtrl</a:t>
              </a:r>
              <a:endParaRPr lang="en-US" altLang="zh-CN" sz="7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ts val="700"/>
                </a:lnSpc>
              </a:pPr>
              <a:r>
                <a:rPr lang="en-US" altLang="zh-CN" sz="700" dirty="0" smtClean="0">
                  <a:latin typeface="Times New Roman" pitchFamily="18" charset="0"/>
                  <a:cs typeface="Times New Roman" pitchFamily="18" charset="0"/>
                </a:rPr>
                <a:t>shGLS1-1 (ST)</a:t>
              </a:r>
            </a:p>
            <a:p>
              <a:pPr>
                <a:lnSpc>
                  <a:spcPts val="700"/>
                </a:lnSpc>
              </a:pPr>
              <a:r>
                <a:rPr lang="en-US" altLang="zh-CN" sz="700" dirty="0" smtClean="0">
                  <a:latin typeface="Times New Roman" pitchFamily="18" charset="0"/>
                  <a:cs typeface="Times New Roman" pitchFamily="18" charset="0"/>
                </a:rPr>
                <a:t>shGLS1-1 (LT)</a:t>
              </a:r>
            </a:p>
            <a:p>
              <a:pPr>
                <a:lnSpc>
                  <a:spcPts val="700"/>
                </a:lnSpc>
              </a:pPr>
              <a:r>
                <a:rPr lang="en-US" altLang="zh-CN" sz="700" dirty="0" smtClean="0">
                  <a:latin typeface="Times New Roman" pitchFamily="18" charset="0"/>
                  <a:cs typeface="Times New Roman" pitchFamily="18" charset="0"/>
                </a:rPr>
                <a:t>shCAD-1 (ST)</a:t>
              </a:r>
            </a:p>
            <a:p>
              <a:pPr>
                <a:lnSpc>
                  <a:spcPts val="700"/>
                </a:lnSpc>
              </a:pPr>
              <a:r>
                <a:rPr lang="en-US" altLang="zh-CN" sz="700" dirty="0" smtClean="0">
                  <a:latin typeface="Times New Roman" pitchFamily="18" charset="0"/>
                  <a:cs typeface="Times New Roman" pitchFamily="18" charset="0"/>
                </a:rPr>
                <a:t>shCAD-1 (LT)</a:t>
              </a:r>
              <a:endParaRPr lang="zh-CN" altLang="en-US" sz="7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9354917">
              <a:off x="4344389" y="6245752"/>
              <a:ext cx="383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PC3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rot="19354917">
              <a:off x="4573120" y="6290557"/>
              <a:ext cx="53091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MDVR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 rot="19354917">
              <a:off x="5403896" y="6247046"/>
              <a:ext cx="383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PC3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19354917">
              <a:off x="5632627" y="6291851"/>
              <a:ext cx="53091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MDVR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xulingfan\Desktop\metabolite profile\nucleotides\manuscript and figures\Figure5\B1.28(picked up)\CAD Dox MDVR2.jpg"/>
          <p:cNvPicPr>
            <a:picLocks noChangeAspect="1" noChangeArrowheads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5" t="46665" r="22816" b="37973"/>
          <a:stretch/>
        </p:blipFill>
        <p:spPr bwMode="auto">
          <a:xfrm>
            <a:off x="360618" y="7876594"/>
            <a:ext cx="2700000" cy="28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xulingfan\Desktop\metabolite profile\nucleotides\manuscript and figures\Figure5\B1.28(picked up)\actin Dox MDVR.png"/>
          <p:cNvPicPr>
            <a:picLocks noChangeAspect="1" noChangeArrowheads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7" t="53481" r="21517" b="38626"/>
          <a:stretch/>
        </p:blipFill>
        <p:spPr bwMode="auto">
          <a:xfrm>
            <a:off x="359977" y="8452594"/>
            <a:ext cx="2700000" cy="29217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/>
          <p:cNvSpPr txBox="1"/>
          <p:nvPr/>
        </p:nvSpPr>
        <p:spPr>
          <a:xfrm rot="18370053">
            <a:off x="377757" y="2367821"/>
            <a:ext cx="436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latin typeface="Times New Roman" pitchFamily="18" charset="0"/>
                <a:cs typeface="Times New Roman" pitchFamily="18" charset="0"/>
              </a:rPr>
              <a:t>shCtrl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18370053">
            <a:off x="595081" y="2325501"/>
            <a:ext cx="606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shGLS1-1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8370053">
            <a:off x="918386" y="2315410"/>
            <a:ext cx="606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shGLS1-2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8370053">
            <a:off x="1291375" y="2359800"/>
            <a:ext cx="436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latin typeface="Times New Roman" pitchFamily="18" charset="0"/>
                <a:cs typeface="Times New Roman" pitchFamily="18" charset="0"/>
              </a:rPr>
              <a:t>shCtrl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rot="18370053">
            <a:off x="1508876" y="2334221"/>
            <a:ext cx="5774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shCAD-1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rot="18370053">
            <a:off x="1819392" y="2334221"/>
            <a:ext cx="5774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shCAD-2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 rot="18370053">
            <a:off x="2137330" y="2367031"/>
            <a:ext cx="436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latin typeface="Times New Roman" pitchFamily="18" charset="0"/>
                <a:cs typeface="Times New Roman" pitchFamily="18" charset="0"/>
              </a:rPr>
              <a:t>shCtrl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 rot="18370053">
            <a:off x="2265879" y="2170431"/>
            <a:ext cx="1056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shGLS1-1+shCAD-1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 rot="18370053">
            <a:off x="2553911" y="2170431"/>
            <a:ext cx="1056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shGLS1-2+shCAD-2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4624" y="2307816"/>
            <a:ext cx="502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b="1" dirty="0" smtClean="0">
                <a:latin typeface="Times New Roman" pitchFamily="18" charset="0"/>
                <a:cs typeface="Times New Roman" pitchFamily="18" charset="0"/>
              </a:rPr>
              <a:t>C4-2</a:t>
            </a:r>
          </a:p>
          <a:p>
            <a:pPr algn="ctr"/>
            <a:r>
              <a:rPr lang="en-US" altLang="zh-CN" sz="800" b="1" dirty="0" smtClean="0">
                <a:latin typeface="Times New Roman" pitchFamily="18" charset="0"/>
                <a:cs typeface="Times New Roman" pitchFamily="18" charset="0"/>
              </a:rPr>
              <a:t>MDVR</a:t>
            </a:r>
            <a:endParaRPr lang="zh-CN" alt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-7628" y="2706604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CAD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-27384" y="3026676"/>
            <a:ext cx="4603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GLS1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-14041" y="3329516"/>
            <a:ext cx="4090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actin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4624" y="35496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Times New Roman" pitchFamily="18" charset="0"/>
                <a:cs typeface="Times New Roman" pitchFamily="18" charset="0"/>
              </a:rPr>
              <a:t>Fig.S5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-27384" y="33456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 flipV="1">
            <a:off x="4521600" y="899592"/>
            <a:ext cx="0" cy="36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V="1">
            <a:off x="4572000" y="899592"/>
            <a:ext cx="0" cy="540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521600" y="899592"/>
            <a:ext cx="5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4626000" y="719624"/>
            <a:ext cx="0" cy="46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flipV="1">
            <a:off x="4678285" y="719624"/>
            <a:ext cx="0" cy="6084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4626000" y="719624"/>
            <a:ext cx="5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V="1">
            <a:off x="4869160" y="882738"/>
            <a:ext cx="0" cy="36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 flipV="1">
            <a:off x="4921200" y="882738"/>
            <a:ext cx="0" cy="540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>
            <a:off x="4869160" y="882738"/>
            <a:ext cx="5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/>
          <p:nvPr/>
        </p:nvCxnSpPr>
        <p:spPr>
          <a:xfrm flipV="1">
            <a:off x="4968000" y="719624"/>
            <a:ext cx="0" cy="25193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4968000" y="717024"/>
            <a:ext cx="5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 flipV="1">
            <a:off x="5022000" y="719624"/>
            <a:ext cx="0" cy="540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V="1">
            <a:off x="5652000" y="665815"/>
            <a:ext cx="0" cy="71157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flipV="1">
            <a:off x="5601600" y="663016"/>
            <a:ext cx="0" cy="540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>
            <a:off x="5601600" y="663016"/>
            <a:ext cx="5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 flipV="1">
            <a:off x="5706000" y="745776"/>
            <a:ext cx="0" cy="540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 flipV="1">
            <a:off x="5756400" y="745776"/>
            <a:ext cx="0" cy="68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5706000" y="745776"/>
            <a:ext cx="5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 flipV="1">
            <a:off x="5949280" y="701568"/>
            <a:ext cx="0" cy="540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 flipV="1">
            <a:off x="5999680" y="699653"/>
            <a:ext cx="0" cy="64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5949280" y="701568"/>
            <a:ext cx="5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 flipV="1">
            <a:off x="6055200" y="834180"/>
            <a:ext cx="0" cy="5400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V="1">
            <a:off x="6105355" y="834180"/>
            <a:ext cx="0" cy="54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6055200" y="834180"/>
            <a:ext cx="5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 rot="10800000">
            <a:off x="4421959" y="768851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 rot="10800000">
            <a:off x="4754635" y="750087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 rot="10800000">
            <a:off x="4843159" y="584185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 rot="10800000">
            <a:off x="5476759" y="532358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 rot="10800000">
            <a:off x="5581159" y="620374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 rot="10800000">
            <a:off x="5824439" y="57348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 rot="10800000">
            <a:off x="5930359" y="706008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 rot="10800000">
            <a:off x="4501159" y="57348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 rot="18771380">
            <a:off x="3408406" y="3684129"/>
            <a:ext cx="5180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DHOA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 rot="18771380">
            <a:off x="3870616" y="3620123"/>
            <a:ext cx="3513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OA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 rot="18771380">
            <a:off x="4119844" y="3652819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UMP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 rot="18771380">
            <a:off x="4445487" y="3639476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CTP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 rot="18771380">
            <a:off x="5254523" y="3625374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err="1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Glu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 rot="18771380">
            <a:off x="5594288" y="3666176"/>
            <a:ext cx="4507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α-KG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 rot="18771380">
            <a:off x="6039536" y="3638718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err="1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Fum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 rot="16200000">
            <a:off x="2524326" y="2857732"/>
            <a:ext cx="1608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Relative metabolite abundance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 rot="16200000">
            <a:off x="4180510" y="2860429"/>
            <a:ext cx="1608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Relative metabolite abundance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305620" y="2005022"/>
            <a:ext cx="635110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lang="en-US" altLang="zh-CN" sz="800" dirty="0" err="1" smtClean="0">
                <a:latin typeface="Times New Roman" pitchFamily="18" charset="0"/>
                <a:cs typeface="Times New Roman" pitchFamily="18" charset="0"/>
              </a:rPr>
              <a:t>shCtrl</a:t>
            </a:r>
            <a:endParaRPr lang="en-US" altLang="zh-CN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800"/>
              </a:lnSpc>
            </a:pP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shCAD-1</a:t>
            </a:r>
          </a:p>
          <a:p>
            <a:pPr>
              <a:lnSpc>
                <a:spcPts val="800"/>
              </a:lnSpc>
            </a:pP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shGLS1-1</a:t>
            </a:r>
          </a:p>
          <a:p>
            <a:pPr>
              <a:lnSpc>
                <a:spcPts val="800"/>
              </a:lnSpc>
            </a:pP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shCAD-1+</a:t>
            </a:r>
          </a:p>
          <a:p>
            <a:pPr>
              <a:lnSpc>
                <a:spcPts val="800"/>
              </a:lnSpc>
            </a:pP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shGLS1-1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305620" y="1835696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table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1" name="直接连接符 140"/>
          <p:cNvCxnSpPr/>
          <p:nvPr/>
        </p:nvCxnSpPr>
        <p:spPr>
          <a:xfrm>
            <a:off x="6384140" y="2024006"/>
            <a:ext cx="2260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3660273" y="2123728"/>
            <a:ext cx="1149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Pyrimidine synthesis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373216" y="2136461"/>
            <a:ext cx="8899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Glutaminolysis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5" name="直接连接符 144"/>
          <p:cNvCxnSpPr/>
          <p:nvPr/>
        </p:nvCxnSpPr>
        <p:spPr>
          <a:xfrm flipV="1">
            <a:off x="3668638" y="2411760"/>
            <a:ext cx="0" cy="65524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 flipV="1">
            <a:off x="3728839" y="2748397"/>
            <a:ext cx="0" cy="51484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H="1">
            <a:off x="3668638" y="2748397"/>
            <a:ext cx="6020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>
            <a:off x="3668638" y="2411760"/>
            <a:ext cx="19241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>
            <a:off x="3668638" y="2530230"/>
            <a:ext cx="1204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>
            <a:off x="3789040" y="2530230"/>
            <a:ext cx="0" cy="3840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861048" y="2411760"/>
            <a:ext cx="0" cy="85147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 flipV="1">
            <a:off x="3974281" y="2483768"/>
            <a:ext cx="0" cy="50211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 flipV="1">
            <a:off x="4165504" y="2483768"/>
            <a:ext cx="0" cy="70825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 flipV="1">
            <a:off x="4033954" y="2859764"/>
            <a:ext cx="0" cy="3440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 flipH="1">
            <a:off x="3974281" y="2861686"/>
            <a:ext cx="5967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 flipV="1">
            <a:off x="4101244" y="2589967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 flipH="1">
            <a:off x="3974282" y="2589967"/>
            <a:ext cx="1269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>
            <a:off x="3974281" y="2483768"/>
            <a:ext cx="19122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 flipV="1">
            <a:off x="4273720" y="2477093"/>
            <a:ext cx="0" cy="60117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 flipV="1">
            <a:off x="4337211" y="2797923"/>
            <a:ext cx="0" cy="51484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 flipV="1">
            <a:off x="4399200" y="2573726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 flipV="1">
            <a:off x="4456800" y="2477093"/>
            <a:ext cx="0" cy="72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 flipH="1">
            <a:off x="4273720" y="2797923"/>
            <a:ext cx="6349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 flipH="1">
            <a:off x="4273720" y="2571709"/>
            <a:ext cx="12548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>
            <a:off x="4273720" y="2474753"/>
            <a:ext cx="18308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 flipV="1">
            <a:off x="4572000" y="2682324"/>
            <a:ext cx="0" cy="32004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 flipV="1">
            <a:off x="4630125" y="2826340"/>
            <a:ext cx="0" cy="36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H="1">
            <a:off x="4572000" y="2830510"/>
            <a:ext cx="581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 flipH="1">
            <a:off x="4572001" y="2741509"/>
            <a:ext cx="122399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 flipV="1">
            <a:off x="4766400" y="2682323"/>
            <a:ext cx="0" cy="64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>
            <a:off x="4569663" y="2682323"/>
            <a:ext cx="196737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 rot="10800000">
            <a:off x="3614802" y="2290087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 rot="10800000">
            <a:off x="3551528" y="2614888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 rot="10800000">
            <a:off x="3610207" y="2405300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0" name="直接连接符 189"/>
          <p:cNvCxnSpPr/>
          <p:nvPr/>
        </p:nvCxnSpPr>
        <p:spPr>
          <a:xfrm flipV="1">
            <a:off x="4694400" y="2739380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 rot="10800000">
            <a:off x="3848998" y="2731149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 rot="10800000">
            <a:off x="3887722" y="246150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 rot="10800000">
            <a:off x="3930418" y="2354560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 rot="10800000">
            <a:off x="4155424" y="2660551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 rot="10800000">
            <a:off x="4187804" y="2446894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 rot="10800000">
            <a:off x="4230500" y="2349610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 rot="10800000">
            <a:off x="4450277" y="269625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 rot="10800000">
            <a:off x="4487886" y="2607967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 rot="10800000">
            <a:off x="4526359" y="2549431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2" name="直接连接符 201"/>
          <p:cNvCxnSpPr/>
          <p:nvPr/>
        </p:nvCxnSpPr>
        <p:spPr>
          <a:xfrm flipV="1">
            <a:off x="5357959" y="2362034"/>
            <a:ext cx="0" cy="51751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接连接符 202"/>
          <p:cNvCxnSpPr/>
          <p:nvPr/>
        </p:nvCxnSpPr>
        <p:spPr>
          <a:xfrm flipV="1">
            <a:off x="5438701" y="2474753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接连接符 203"/>
          <p:cNvCxnSpPr/>
          <p:nvPr/>
        </p:nvCxnSpPr>
        <p:spPr>
          <a:xfrm flipV="1">
            <a:off x="5533200" y="2419490"/>
            <a:ext cx="0" cy="68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连接符 204"/>
          <p:cNvCxnSpPr/>
          <p:nvPr/>
        </p:nvCxnSpPr>
        <p:spPr>
          <a:xfrm flipH="1">
            <a:off x="5357959" y="2474753"/>
            <a:ext cx="8074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>
          <a:xfrm flipV="1">
            <a:off x="5616000" y="2362034"/>
            <a:ext cx="0" cy="86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接连接符 206"/>
          <p:cNvCxnSpPr/>
          <p:nvPr/>
        </p:nvCxnSpPr>
        <p:spPr>
          <a:xfrm>
            <a:off x="5357959" y="2416817"/>
            <a:ext cx="17524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连接符 207"/>
          <p:cNvCxnSpPr/>
          <p:nvPr/>
        </p:nvCxnSpPr>
        <p:spPr>
          <a:xfrm>
            <a:off x="5357364" y="2362034"/>
            <a:ext cx="25975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接连接符 218"/>
          <p:cNvCxnSpPr/>
          <p:nvPr/>
        </p:nvCxnSpPr>
        <p:spPr>
          <a:xfrm flipV="1">
            <a:off x="5762125" y="2464007"/>
            <a:ext cx="0" cy="51751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接连接符 219"/>
          <p:cNvCxnSpPr/>
          <p:nvPr/>
        </p:nvCxnSpPr>
        <p:spPr>
          <a:xfrm flipV="1">
            <a:off x="5842867" y="2576726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接连接符 220"/>
          <p:cNvCxnSpPr/>
          <p:nvPr/>
        </p:nvCxnSpPr>
        <p:spPr>
          <a:xfrm flipV="1">
            <a:off x="5937366" y="2521463"/>
            <a:ext cx="0" cy="68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接连接符 221"/>
          <p:cNvCxnSpPr/>
          <p:nvPr/>
        </p:nvCxnSpPr>
        <p:spPr>
          <a:xfrm flipH="1">
            <a:off x="5762125" y="2576726"/>
            <a:ext cx="8074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接连接符 222"/>
          <p:cNvCxnSpPr/>
          <p:nvPr/>
        </p:nvCxnSpPr>
        <p:spPr>
          <a:xfrm flipV="1">
            <a:off x="6020166" y="2464007"/>
            <a:ext cx="0" cy="72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接连接符 223"/>
          <p:cNvCxnSpPr/>
          <p:nvPr/>
        </p:nvCxnSpPr>
        <p:spPr>
          <a:xfrm>
            <a:off x="5762125" y="2518790"/>
            <a:ext cx="17524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接连接符 224"/>
          <p:cNvCxnSpPr/>
          <p:nvPr/>
        </p:nvCxnSpPr>
        <p:spPr>
          <a:xfrm>
            <a:off x="5761530" y="2464007"/>
            <a:ext cx="25975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接连接符 225"/>
          <p:cNvCxnSpPr/>
          <p:nvPr/>
        </p:nvCxnSpPr>
        <p:spPr>
          <a:xfrm flipV="1">
            <a:off x="6166985" y="2623420"/>
            <a:ext cx="0" cy="36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接连接符 226"/>
          <p:cNvCxnSpPr/>
          <p:nvPr/>
        </p:nvCxnSpPr>
        <p:spPr>
          <a:xfrm flipV="1">
            <a:off x="6247727" y="2736139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接连接符 227"/>
          <p:cNvCxnSpPr/>
          <p:nvPr/>
        </p:nvCxnSpPr>
        <p:spPr>
          <a:xfrm flipV="1">
            <a:off x="6342226" y="2680876"/>
            <a:ext cx="0" cy="43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接连接符 228"/>
          <p:cNvCxnSpPr/>
          <p:nvPr/>
        </p:nvCxnSpPr>
        <p:spPr>
          <a:xfrm flipH="1">
            <a:off x="6166985" y="2736139"/>
            <a:ext cx="8074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接连接符 229"/>
          <p:cNvCxnSpPr/>
          <p:nvPr/>
        </p:nvCxnSpPr>
        <p:spPr>
          <a:xfrm flipV="1">
            <a:off x="6425026" y="2623420"/>
            <a:ext cx="0" cy="61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连接符 230"/>
          <p:cNvCxnSpPr/>
          <p:nvPr/>
        </p:nvCxnSpPr>
        <p:spPr>
          <a:xfrm>
            <a:off x="6166985" y="2678203"/>
            <a:ext cx="17524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/>
          <p:nvPr/>
        </p:nvCxnSpPr>
        <p:spPr>
          <a:xfrm>
            <a:off x="6166390" y="2623420"/>
            <a:ext cx="25975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 rot="10800000">
            <a:off x="5248289" y="2354560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 rot="10800000">
            <a:off x="5308809" y="2290877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 rot="10800000">
            <a:off x="5339621" y="223809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 rot="10800000">
            <a:off x="5642281" y="2448057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 rot="10800000">
            <a:off x="5706000" y="239394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 rot="10800000">
            <a:off x="5748043" y="2336797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 rot="10800000">
            <a:off x="6055200" y="2603919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 rot="10800000">
            <a:off x="6113163" y="2551473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 rot="10800000">
            <a:off x="6146228" y="2492753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2830526" y="3995936"/>
            <a:ext cx="9316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Aspartate (PC3)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313915" y="3995936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UTP (PC3)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5" name="TextBox 1034"/>
          <p:cNvSpPr txBox="1"/>
          <p:nvPr/>
        </p:nvSpPr>
        <p:spPr>
          <a:xfrm>
            <a:off x="2451800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+0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2800968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m+1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3161008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m+2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3521048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m+3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3881088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m+4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4842078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+0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5191246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m+1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5551286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m+2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5911326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m+3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6271366" y="5378896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m+4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2451928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+0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2801096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m+1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3161136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m+2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3521176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m+3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3881216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m+4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4842206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+0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5191374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m+1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5551414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m+2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5911454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m+3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6271494" y="7077472"/>
            <a:ext cx="397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m+4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2842014" y="5652120"/>
            <a:ext cx="10791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Aspartate (MDVR)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5299478" y="5652120"/>
            <a:ext cx="8547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UTP (MDVR)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 rot="16200000">
            <a:off x="-500010" y="4660629"/>
            <a:ext cx="1608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Relative metabolite abundance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 rot="16200000">
            <a:off x="-500010" y="6412779"/>
            <a:ext cx="1608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Relative metabolite abundance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598247" y="3995936"/>
            <a:ext cx="9765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Glutamine (PC3)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526240" y="5652120"/>
            <a:ext cx="1124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Glutamine (MDVR)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 rot="16200000">
            <a:off x="1513358" y="4612473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aseline="300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9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-glutamine labeled</a:t>
            </a:r>
          </a:p>
          <a:p>
            <a:pPr algn="ctr"/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etabolites (% of pool)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 rot="16200000">
            <a:off x="1522651" y="6340664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aseline="300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9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-glutamine labeled</a:t>
            </a:r>
          </a:p>
          <a:p>
            <a:pPr algn="ctr"/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etabolites (% of pool)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 rot="16200000">
            <a:off x="3901521" y="4612473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aseline="300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9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-glutamine labeled</a:t>
            </a:r>
          </a:p>
          <a:p>
            <a:pPr algn="ctr"/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etabolites (% of pool)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 rot="16200000">
            <a:off x="3901521" y="6322436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aseline="300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9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-glutamine labeled</a:t>
            </a:r>
          </a:p>
          <a:p>
            <a:pPr algn="ctr"/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etabolites (% of pool)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37" name="直接连接符 1036"/>
          <p:cNvCxnSpPr/>
          <p:nvPr/>
        </p:nvCxnSpPr>
        <p:spPr>
          <a:xfrm>
            <a:off x="1436400" y="4283968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直接连接符 1038"/>
          <p:cNvCxnSpPr/>
          <p:nvPr/>
        </p:nvCxnSpPr>
        <p:spPr>
          <a:xfrm>
            <a:off x="734505" y="4572000"/>
            <a:ext cx="4608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2" name="直接连接符 1041"/>
          <p:cNvCxnSpPr/>
          <p:nvPr/>
        </p:nvCxnSpPr>
        <p:spPr>
          <a:xfrm flipV="1">
            <a:off x="955660" y="4285398"/>
            <a:ext cx="0" cy="28660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直接连接符 1043"/>
          <p:cNvCxnSpPr/>
          <p:nvPr/>
        </p:nvCxnSpPr>
        <p:spPr>
          <a:xfrm>
            <a:off x="955660" y="4285398"/>
            <a:ext cx="4807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TextBox 295"/>
          <p:cNvSpPr txBox="1"/>
          <p:nvPr/>
        </p:nvSpPr>
        <p:spPr>
          <a:xfrm rot="10800000">
            <a:off x="1065139" y="4141923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7" name="直接连接符 296"/>
          <p:cNvCxnSpPr/>
          <p:nvPr/>
        </p:nvCxnSpPr>
        <p:spPr>
          <a:xfrm>
            <a:off x="1442734" y="6151880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直接连接符 297"/>
          <p:cNvCxnSpPr/>
          <p:nvPr/>
        </p:nvCxnSpPr>
        <p:spPr>
          <a:xfrm>
            <a:off x="740839" y="6439912"/>
            <a:ext cx="4608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直接连接符 298"/>
          <p:cNvCxnSpPr/>
          <p:nvPr/>
        </p:nvCxnSpPr>
        <p:spPr>
          <a:xfrm flipV="1">
            <a:off x="961994" y="6153310"/>
            <a:ext cx="0" cy="28660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直接连接符 299"/>
          <p:cNvCxnSpPr/>
          <p:nvPr/>
        </p:nvCxnSpPr>
        <p:spPr>
          <a:xfrm>
            <a:off x="961994" y="6153310"/>
            <a:ext cx="4807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 rot="10800000">
            <a:off x="1071473" y="6009835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-27384" y="197971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3205734" y="197971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37382" y="379094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4624" y="558011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1916832" y="3790945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1916832" y="558011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4293096" y="379094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4276236" y="5580112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2" name="直接连接符 241"/>
          <p:cNvCxnSpPr/>
          <p:nvPr/>
        </p:nvCxnSpPr>
        <p:spPr>
          <a:xfrm flipV="1">
            <a:off x="2692800" y="4716016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直接连接符 243"/>
          <p:cNvCxnSpPr/>
          <p:nvPr/>
        </p:nvCxnSpPr>
        <p:spPr>
          <a:xfrm flipV="1">
            <a:off x="2548800" y="4716016"/>
            <a:ext cx="0" cy="28803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直接连接符 245"/>
          <p:cNvCxnSpPr/>
          <p:nvPr/>
        </p:nvCxnSpPr>
        <p:spPr>
          <a:xfrm flipH="1">
            <a:off x="2548800" y="4716016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TextBox 285"/>
          <p:cNvSpPr txBox="1"/>
          <p:nvPr/>
        </p:nvSpPr>
        <p:spPr>
          <a:xfrm rot="10800000">
            <a:off x="2470759" y="4576762"/>
            <a:ext cx="300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7" name="直接连接符 286"/>
          <p:cNvCxnSpPr/>
          <p:nvPr/>
        </p:nvCxnSpPr>
        <p:spPr>
          <a:xfrm flipV="1">
            <a:off x="2700553" y="6111508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连接符 287"/>
          <p:cNvCxnSpPr/>
          <p:nvPr/>
        </p:nvCxnSpPr>
        <p:spPr>
          <a:xfrm flipV="1">
            <a:off x="2556553" y="6111508"/>
            <a:ext cx="0" cy="18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接连接符 288"/>
          <p:cNvCxnSpPr/>
          <p:nvPr/>
        </p:nvCxnSpPr>
        <p:spPr>
          <a:xfrm flipH="1">
            <a:off x="2556553" y="6111508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xtBox 289"/>
          <p:cNvSpPr txBox="1"/>
          <p:nvPr/>
        </p:nvSpPr>
        <p:spPr>
          <a:xfrm rot="10800000">
            <a:off x="2497748" y="5972254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4028400" y="4428699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3952800" y="4355976"/>
            <a:ext cx="0" cy="45393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4101244" y="4932040"/>
            <a:ext cx="642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直接连接符 290"/>
          <p:cNvCxnSpPr/>
          <p:nvPr/>
        </p:nvCxnSpPr>
        <p:spPr>
          <a:xfrm flipV="1">
            <a:off x="4133374" y="4355976"/>
            <a:ext cx="0" cy="57606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3952800" y="4428699"/>
            <a:ext cx="75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3952800" y="4355976"/>
            <a:ext cx="18098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直接连接符 291"/>
          <p:cNvCxnSpPr/>
          <p:nvPr/>
        </p:nvCxnSpPr>
        <p:spPr>
          <a:xfrm flipV="1">
            <a:off x="4050450" y="6333622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直接连接符 292"/>
          <p:cNvCxnSpPr/>
          <p:nvPr/>
        </p:nvCxnSpPr>
        <p:spPr>
          <a:xfrm flipV="1">
            <a:off x="3974850" y="6260899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直接连接符 293"/>
          <p:cNvCxnSpPr/>
          <p:nvPr/>
        </p:nvCxnSpPr>
        <p:spPr>
          <a:xfrm>
            <a:off x="4123294" y="6732240"/>
            <a:ext cx="642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直接连接符 294"/>
          <p:cNvCxnSpPr/>
          <p:nvPr/>
        </p:nvCxnSpPr>
        <p:spPr>
          <a:xfrm flipV="1">
            <a:off x="4155424" y="6260899"/>
            <a:ext cx="0" cy="46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直接连接符 309"/>
          <p:cNvCxnSpPr/>
          <p:nvPr/>
        </p:nvCxnSpPr>
        <p:spPr>
          <a:xfrm flipH="1">
            <a:off x="3974850" y="6333622"/>
            <a:ext cx="75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直接连接符 310"/>
          <p:cNvCxnSpPr/>
          <p:nvPr/>
        </p:nvCxnSpPr>
        <p:spPr>
          <a:xfrm flipH="1">
            <a:off x="3974850" y="6260899"/>
            <a:ext cx="18098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TextBox 311"/>
          <p:cNvSpPr txBox="1"/>
          <p:nvPr/>
        </p:nvSpPr>
        <p:spPr>
          <a:xfrm rot="10800000">
            <a:off x="3886690" y="6204278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 rot="10800000">
            <a:off x="3919851" y="6133391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 rot="10800000">
            <a:off x="3846623" y="4301968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 rot="10800000">
            <a:off x="3893252" y="4226768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V="1">
            <a:off x="5083200" y="4392000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4935600" y="4394301"/>
            <a:ext cx="0" cy="46573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4935600" y="4394301"/>
            <a:ext cx="14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直接连接符 315"/>
          <p:cNvCxnSpPr/>
          <p:nvPr/>
        </p:nvCxnSpPr>
        <p:spPr>
          <a:xfrm flipV="1">
            <a:off x="5095800" y="6185579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直接连接符 316"/>
          <p:cNvCxnSpPr/>
          <p:nvPr/>
        </p:nvCxnSpPr>
        <p:spPr>
          <a:xfrm flipV="1">
            <a:off x="4948200" y="6187880"/>
            <a:ext cx="0" cy="36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直接连接符 317"/>
          <p:cNvCxnSpPr/>
          <p:nvPr/>
        </p:nvCxnSpPr>
        <p:spPr>
          <a:xfrm flipH="1">
            <a:off x="4948200" y="6187880"/>
            <a:ext cx="14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 rot="10800000">
            <a:off x="4869325" y="6055175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 rot="10800000">
            <a:off x="4859358" y="4244033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1" name="直接连接符 320"/>
          <p:cNvCxnSpPr/>
          <p:nvPr/>
        </p:nvCxnSpPr>
        <p:spPr>
          <a:xfrm flipV="1">
            <a:off x="6066000" y="4777200"/>
            <a:ext cx="0" cy="10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直接连接符 324"/>
          <p:cNvCxnSpPr/>
          <p:nvPr/>
        </p:nvCxnSpPr>
        <p:spPr>
          <a:xfrm flipV="1">
            <a:off x="5990400" y="4716016"/>
            <a:ext cx="0" cy="7801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直接连接符 326"/>
          <p:cNvCxnSpPr/>
          <p:nvPr/>
        </p:nvCxnSpPr>
        <p:spPr>
          <a:xfrm flipH="1">
            <a:off x="5990400" y="4777200"/>
            <a:ext cx="75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直接连接符 328"/>
          <p:cNvCxnSpPr/>
          <p:nvPr/>
        </p:nvCxnSpPr>
        <p:spPr>
          <a:xfrm>
            <a:off x="6146228" y="5076056"/>
            <a:ext cx="6112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直接连接符 329"/>
          <p:cNvCxnSpPr/>
          <p:nvPr/>
        </p:nvCxnSpPr>
        <p:spPr>
          <a:xfrm flipV="1">
            <a:off x="6175841" y="4716016"/>
            <a:ext cx="0" cy="35766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直接连接符 332"/>
          <p:cNvCxnSpPr/>
          <p:nvPr/>
        </p:nvCxnSpPr>
        <p:spPr>
          <a:xfrm flipH="1">
            <a:off x="5990400" y="4716016"/>
            <a:ext cx="18544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直接连接符 334"/>
          <p:cNvCxnSpPr/>
          <p:nvPr/>
        </p:nvCxnSpPr>
        <p:spPr>
          <a:xfrm flipV="1">
            <a:off x="6088234" y="6324177"/>
            <a:ext cx="0" cy="21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直接连接符 335"/>
          <p:cNvCxnSpPr/>
          <p:nvPr/>
        </p:nvCxnSpPr>
        <p:spPr>
          <a:xfrm flipV="1">
            <a:off x="6012634" y="6262993"/>
            <a:ext cx="0" cy="7801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直接连接符 336"/>
          <p:cNvCxnSpPr/>
          <p:nvPr/>
        </p:nvCxnSpPr>
        <p:spPr>
          <a:xfrm flipH="1">
            <a:off x="6012634" y="6324177"/>
            <a:ext cx="75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直接连接符 337"/>
          <p:cNvCxnSpPr/>
          <p:nvPr/>
        </p:nvCxnSpPr>
        <p:spPr>
          <a:xfrm>
            <a:off x="6168462" y="6660232"/>
            <a:ext cx="6112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直接连接符 338"/>
          <p:cNvCxnSpPr/>
          <p:nvPr/>
        </p:nvCxnSpPr>
        <p:spPr>
          <a:xfrm flipV="1">
            <a:off x="6198075" y="6262993"/>
            <a:ext cx="0" cy="39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直接连接符 339"/>
          <p:cNvCxnSpPr/>
          <p:nvPr/>
        </p:nvCxnSpPr>
        <p:spPr>
          <a:xfrm flipH="1">
            <a:off x="6012634" y="6262993"/>
            <a:ext cx="18544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 rot="10800000">
            <a:off x="5929507" y="4576762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 rot="10800000">
            <a:off x="5907532" y="4646547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 rot="10800000">
            <a:off x="5947347" y="6122007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 rot="10800000">
            <a:off x="5907532" y="6199175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 rot="18771380">
            <a:off x="3247958" y="8825986"/>
            <a:ext cx="5180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DHOA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 rot="18771380">
            <a:off x="3710166" y="8765431"/>
            <a:ext cx="3513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OA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 rot="18771380">
            <a:off x="3959394" y="8798127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UMP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 rot="18771380">
            <a:off x="4285037" y="8784784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CTP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 rot="18771380">
            <a:off x="5094073" y="8770682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err="1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Glu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 rot="18771380">
            <a:off x="5433838" y="8811484"/>
            <a:ext cx="4507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α-KG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 rot="18771380">
            <a:off x="5879086" y="8784026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dirty="0" err="1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Fum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 rot="16200000">
            <a:off x="4021685" y="8045005"/>
            <a:ext cx="1608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Relative metabolite abundance</a:t>
            </a:r>
            <a:endParaRPr lang="zh-CN" altLang="en-US" sz="9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3481896" y="7320029"/>
            <a:ext cx="1149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Pyrimidine synthesis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5255130" y="7332762"/>
            <a:ext cx="8899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Glutaminolysis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6322282" y="7308304"/>
            <a:ext cx="5886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latin typeface="Times New Roman" pitchFamily="18" charset="0"/>
                <a:cs typeface="Times New Roman" pitchFamily="18" charset="0"/>
              </a:rPr>
              <a:t>Dox+Tet</a:t>
            </a: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3" name="直接连接符 352"/>
          <p:cNvCxnSpPr/>
          <p:nvPr/>
        </p:nvCxnSpPr>
        <p:spPr>
          <a:xfrm>
            <a:off x="6400802" y="7496614"/>
            <a:ext cx="2260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TextBox 353"/>
          <p:cNvSpPr txBox="1"/>
          <p:nvPr/>
        </p:nvSpPr>
        <p:spPr>
          <a:xfrm>
            <a:off x="-27384" y="723629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2996952" y="723629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3521048" y="7663513"/>
            <a:ext cx="0" cy="17398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直接连接符 355"/>
          <p:cNvCxnSpPr/>
          <p:nvPr/>
        </p:nvCxnSpPr>
        <p:spPr>
          <a:xfrm flipV="1">
            <a:off x="3585600" y="7818026"/>
            <a:ext cx="0" cy="32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3521176" y="7818026"/>
            <a:ext cx="644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直接连接符 356"/>
          <p:cNvCxnSpPr/>
          <p:nvPr/>
        </p:nvCxnSpPr>
        <p:spPr>
          <a:xfrm flipV="1">
            <a:off x="3650400" y="7740352"/>
            <a:ext cx="0" cy="21602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3521176" y="7740352"/>
            <a:ext cx="1292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直接连接符 357"/>
          <p:cNvCxnSpPr/>
          <p:nvPr/>
        </p:nvCxnSpPr>
        <p:spPr>
          <a:xfrm flipV="1">
            <a:off x="3717032" y="7668344"/>
            <a:ext cx="0" cy="57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H="1">
            <a:off x="3521048" y="7667234"/>
            <a:ext cx="19598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直接连接符 358"/>
          <p:cNvCxnSpPr/>
          <p:nvPr/>
        </p:nvCxnSpPr>
        <p:spPr>
          <a:xfrm flipV="1">
            <a:off x="3827974" y="7659792"/>
            <a:ext cx="0" cy="17398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直接连接符 359"/>
          <p:cNvCxnSpPr/>
          <p:nvPr/>
        </p:nvCxnSpPr>
        <p:spPr>
          <a:xfrm flipV="1">
            <a:off x="3892526" y="7814305"/>
            <a:ext cx="0" cy="32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直接连接符 360"/>
          <p:cNvCxnSpPr/>
          <p:nvPr/>
        </p:nvCxnSpPr>
        <p:spPr>
          <a:xfrm flipH="1">
            <a:off x="3828102" y="7814305"/>
            <a:ext cx="644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直接连接符 361"/>
          <p:cNvCxnSpPr/>
          <p:nvPr/>
        </p:nvCxnSpPr>
        <p:spPr>
          <a:xfrm flipV="1">
            <a:off x="3957326" y="7736631"/>
            <a:ext cx="0" cy="21602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直接连接符 362"/>
          <p:cNvCxnSpPr/>
          <p:nvPr/>
        </p:nvCxnSpPr>
        <p:spPr>
          <a:xfrm flipH="1">
            <a:off x="3828102" y="7736631"/>
            <a:ext cx="1292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直接连接符 363"/>
          <p:cNvCxnSpPr/>
          <p:nvPr/>
        </p:nvCxnSpPr>
        <p:spPr>
          <a:xfrm flipV="1">
            <a:off x="4023958" y="7664623"/>
            <a:ext cx="0" cy="57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直接连接符 364"/>
          <p:cNvCxnSpPr/>
          <p:nvPr/>
        </p:nvCxnSpPr>
        <p:spPr>
          <a:xfrm flipH="1">
            <a:off x="3827974" y="7663513"/>
            <a:ext cx="19598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直接连接符 365"/>
          <p:cNvCxnSpPr/>
          <p:nvPr/>
        </p:nvCxnSpPr>
        <p:spPr>
          <a:xfrm flipV="1">
            <a:off x="4117726" y="7659792"/>
            <a:ext cx="0" cy="17398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直接连接符 366"/>
          <p:cNvCxnSpPr/>
          <p:nvPr/>
        </p:nvCxnSpPr>
        <p:spPr>
          <a:xfrm flipV="1">
            <a:off x="4182278" y="7814305"/>
            <a:ext cx="0" cy="32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直接连接符 367"/>
          <p:cNvCxnSpPr/>
          <p:nvPr/>
        </p:nvCxnSpPr>
        <p:spPr>
          <a:xfrm flipH="1">
            <a:off x="4117854" y="7814305"/>
            <a:ext cx="644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直接连接符 368"/>
          <p:cNvCxnSpPr/>
          <p:nvPr/>
        </p:nvCxnSpPr>
        <p:spPr>
          <a:xfrm flipV="1">
            <a:off x="4247078" y="7736631"/>
            <a:ext cx="0" cy="32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直接连接符 369"/>
          <p:cNvCxnSpPr/>
          <p:nvPr/>
        </p:nvCxnSpPr>
        <p:spPr>
          <a:xfrm flipH="1">
            <a:off x="4117854" y="7736631"/>
            <a:ext cx="1292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直接连接符 370"/>
          <p:cNvCxnSpPr/>
          <p:nvPr/>
        </p:nvCxnSpPr>
        <p:spPr>
          <a:xfrm flipV="1">
            <a:off x="4313710" y="7664623"/>
            <a:ext cx="0" cy="68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直接连接符 371"/>
          <p:cNvCxnSpPr/>
          <p:nvPr/>
        </p:nvCxnSpPr>
        <p:spPr>
          <a:xfrm flipH="1">
            <a:off x="4117726" y="7663513"/>
            <a:ext cx="19598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直接连接符 372"/>
          <p:cNvCxnSpPr/>
          <p:nvPr/>
        </p:nvCxnSpPr>
        <p:spPr>
          <a:xfrm flipV="1">
            <a:off x="4417484" y="7631689"/>
            <a:ext cx="0" cy="17398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直接连接符 373"/>
          <p:cNvCxnSpPr/>
          <p:nvPr/>
        </p:nvCxnSpPr>
        <p:spPr>
          <a:xfrm flipV="1">
            <a:off x="4482036" y="7786202"/>
            <a:ext cx="0" cy="32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直接连接符 374"/>
          <p:cNvCxnSpPr/>
          <p:nvPr/>
        </p:nvCxnSpPr>
        <p:spPr>
          <a:xfrm flipH="1">
            <a:off x="4417612" y="7786202"/>
            <a:ext cx="644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直接连接符 375"/>
          <p:cNvCxnSpPr/>
          <p:nvPr/>
        </p:nvCxnSpPr>
        <p:spPr>
          <a:xfrm flipV="1">
            <a:off x="4546836" y="7708528"/>
            <a:ext cx="0" cy="10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直接连接符 376"/>
          <p:cNvCxnSpPr/>
          <p:nvPr/>
        </p:nvCxnSpPr>
        <p:spPr>
          <a:xfrm flipH="1">
            <a:off x="4417612" y="7708528"/>
            <a:ext cx="1292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直接连接符 377"/>
          <p:cNvCxnSpPr/>
          <p:nvPr/>
        </p:nvCxnSpPr>
        <p:spPr>
          <a:xfrm flipV="1">
            <a:off x="4613468" y="7636520"/>
            <a:ext cx="0" cy="360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直接连接符 378"/>
          <p:cNvCxnSpPr/>
          <p:nvPr/>
        </p:nvCxnSpPr>
        <p:spPr>
          <a:xfrm flipH="1">
            <a:off x="4417484" y="7635410"/>
            <a:ext cx="19598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TextBox 379"/>
          <p:cNvSpPr txBox="1"/>
          <p:nvPr/>
        </p:nvSpPr>
        <p:spPr>
          <a:xfrm rot="10800000">
            <a:off x="3408960" y="7679245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 rot="10800000">
            <a:off x="3475463" y="7529651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 rot="10800000">
            <a:off x="3474031" y="7610856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 rot="10800000">
            <a:off x="3789040" y="7610856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 rot="10800000">
            <a:off x="3735054" y="7677053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 rot="10800000">
            <a:off x="3774944" y="7529651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zh-CN" altLang="en-US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 rot="10800000">
            <a:off x="4005065" y="7682051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zh-CN" altLang="en-US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 rot="10800000">
            <a:off x="4065021" y="7524328"/>
            <a:ext cx="3000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zh-CN" altLang="en-US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 rot="10800000">
            <a:off x="4082327" y="7601684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 rot="10800000">
            <a:off x="4324701" y="7654450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 rot="10800000">
            <a:off x="4417612" y="7509351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 rot="10800000" flipV="1">
            <a:off x="4347370" y="7574901"/>
            <a:ext cx="2728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err="1" smtClean="0">
                <a:latin typeface="Times New Roman" pitchFamily="18" charset="0"/>
                <a:cs typeface="Times New Roman" pitchFamily="18" charset="0"/>
              </a:rPr>
              <a:t>n.s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4" name="直接连接符 1023"/>
          <p:cNvCxnSpPr/>
          <p:nvPr/>
        </p:nvCxnSpPr>
        <p:spPr>
          <a:xfrm flipV="1">
            <a:off x="5191374" y="7574901"/>
            <a:ext cx="0" cy="17188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直接连接符 392"/>
          <p:cNvCxnSpPr/>
          <p:nvPr/>
        </p:nvCxnSpPr>
        <p:spPr>
          <a:xfrm flipV="1">
            <a:off x="5281200" y="7740352"/>
            <a:ext cx="0" cy="32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直接连接符 1031"/>
          <p:cNvCxnSpPr/>
          <p:nvPr/>
        </p:nvCxnSpPr>
        <p:spPr>
          <a:xfrm flipH="1">
            <a:off x="5191374" y="7740000"/>
            <a:ext cx="8982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直接连接符 393"/>
          <p:cNvCxnSpPr/>
          <p:nvPr/>
        </p:nvCxnSpPr>
        <p:spPr>
          <a:xfrm flipV="1">
            <a:off x="5368041" y="7671539"/>
            <a:ext cx="0" cy="52512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直接连接符 1035"/>
          <p:cNvCxnSpPr/>
          <p:nvPr/>
        </p:nvCxnSpPr>
        <p:spPr>
          <a:xfrm flipH="1">
            <a:off x="5191374" y="7671539"/>
            <a:ext cx="176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直接连接符 394"/>
          <p:cNvCxnSpPr/>
          <p:nvPr/>
        </p:nvCxnSpPr>
        <p:spPr>
          <a:xfrm flipV="1">
            <a:off x="5448929" y="7574901"/>
            <a:ext cx="0" cy="64031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" name="直接连接符 1040"/>
          <p:cNvCxnSpPr/>
          <p:nvPr/>
        </p:nvCxnSpPr>
        <p:spPr>
          <a:xfrm flipH="1">
            <a:off x="5191246" y="7574901"/>
            <a:ext cx="25768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直接连接符 395"/>
          <p:cNvCxnSpPr/>
          <p:nvPr/>
        </p:nvCxnSpPr>
        <p:spPr>
          <a:xfrm flipV="1">
            <a:off x="5596115" y="7687019"/>
            <a:ext cx="0" cy="17188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直接连接符 396"/>
          <p:cNvCxnSpPr/>
          <p:nvPr/>
        </p:nvCxnSpPr>
        <p:spPr>
          <a:xfrm flipV="1">
            <a:off x="5685941" y="7852470"/>
            <a:ext cx="0" cy="7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直接连接符 397"/>
          <p:cNvCxnSpPr/>
          <p:nvPr/>
        </p:nvCxnSpPr>
        <p:spPr>
          <a:xfrm flipH="1">
            <a:off x="5596115" y="7852118"/>
            <a:ext cx="8982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直接连接符 398"/>
          <p:cNvCxnSpPr/>
          <p:nvPr/>
        </p:nvCxnSpPr>
        <p:spPr>
          <a:xfrm flipV="1">
            <a:off x="5772782" y="7783657"/>
            <a:ext cx="0" cy="39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直接连接符 399"/>
          <p:cNvCxnSpPr/>
          <p:nvPr/>
        </p:nvCxnSpPr>
        <p:spPr>
          <a:xfrm flipH="1">
            <a:off x="5596115" y="7783657"/>
            <a:ext cx="176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直接连接符 400"/>
          <p:cNvCxnSpPr/>
          <p:nvPr/>
        </p:nvCxnSpPr>
        <p:spPr>
          <a:xfrm flipV="1">
            <a:off x="5853670" y="7687019"/>
            <a:ext cx="0" cy="5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直接连接符 401"/>
          <p:cNvCxnSpPr/>
          <p:nvPr/>
        </p:nvCxnSpPr>
        <p:spPr>
          <a:xfrm flipH="1">
            <a:off x="5595987" y="7687019"/>
            <a:ext cx="25768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3" name="组合 1042"/>
          <p:cNvGrpSpPr/>
          <p:nvPr/>
        </p:nvGrpSpPr>
        <p:grpSpPr>
          <a:xfrm>
            <a:off x="6001112" y="7579024"/>
            <a:ext cx="257683" cy="492638"/>
            <a:chOff x="5343646" y="7727301"/>
            <a:chExt cx="257683" cy="492638"/>
          </a:xfrm>
        </p:grpSpPr>
        <p:cxnSp>
          <p:nvCxnSpPr>
            <p:cNvPr id="403" name="直接连接符 402"/>
            <p:cNvCxnSpPr/>
            <p:nvPr/>
          </p:nvCxnSpPr>
          <p:spPr>
            <a:xfrm flipV="1">
              <a:off x="5343774" y="7727301"/>
              <a:ext cx="0" cy="180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接连接符 403"/>
            <p:cNvCxnSpPr/>
            <p:nvPr/>
          </p:nvCxnSpPr>
          <p:spPr>
            <a:xfrm flipV="1">
              <a:off x="5433600" y="7892752"/>
              <a:ext cx="0" cy="3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接连接符 404"/>
            <p:cNvCxnSpPr/>
            <p:nvPr/>
          </p:nvCxnSpPr>
          <p:spPr>
            <a:xfrm flipH="1">
              <a:off x="5343774" y="7892400"/>
              <a:ext cx="8982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接连接符 405"/>
            <p:cNvCxnSpPr/>
            <p:nvPr/>
          </p:nvCxnSpPr>
          <p:spPr>
            <a:xfrm flipV="1">
              <a:off x="5520441" y="7823939"/>
              <a:ext cx="0" cy="39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接连接符 406"/>
            <p:cNvCxnSpPr/>
            <p:nvPr/>
          </p:nvCxnSpPr>
          <p:spPr>
            <a:xfrm flipH="1">
              <a:off x="5343774" y="7823939"/>
              <a:ext cx="1764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接连接符 407"/>
            <p:cNvCxnSpPr/>
            <p:nvPr/>
          </p:nvCxnSpPr>
          <p:spPr>
            <a:xfrm flipV="1">
              <a:off x="5601329" y="7727301"/>
              <a:ext cx="0" cy="468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接连接符 408"/>
            <p:cNvCxnSpPr/>
            <p:nvPr/>
          </p:nvCxnSpPr>
          <p:spPr>
            <a:xfrm flipH="1">
              <a:off x="5343646" y="7727301"/>
              <a:ext cx="25768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0" name="TextBox 409"/>
          <p:cNvSpPr txBox="1"/>
          <p:nvPr/>
        </p:nvSpPr>
        <p:spPr>
          <a:xfrm rot="10800000">
            <a:off x="5125414" y="7610857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 rot="10800000">
            <a:off x="5150395" y="7534200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 rot="10800000">
            <a:off x="5191374" y="7448178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 rot="10800000" flipV="1">
            <a:off x="5509460" y="7712960"/>
            <a:ext cx="2728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err="1" smtClean="0">
                <a:latin typeface="Times New Roman" pitchFamily="18" charset="0"/>
                <a:cs typeface="Times New Roman" pitchFamily="18" charset="0"/>
              </a:rPr>
              <a:t>n.s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5" name="TextBox 414"/>
          <p:cNvSpPr txBox="1"/>
          <p:nvPr/>
        </p:nvSpPr>
        <p:spPr>
          <a:xfrm rot="10800000">
            <a:off x="5540886" y="7644298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" name="TextBox 415"/>
          <p:cNvSpPr txBox="1"/>
          <p:nvPr/>
        </p:nvSpPr>
        <p:spPr>
          <a:xfrm rot="10800000">
            <a:off x="5601600" y="7539356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7" name="TextBox 416"/>
          <p:cNvSpPr txBox="1"/>
          <p:nvPr/>
        </p:nvSpPr>
        <p:spPr>
          <a:xfrm rot="10800000" flipV="1">
            <a:off x="5914018" y="7610858"/>
            <a:ext cx="2728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err="1" smtClean="0">
                <a:latin typeface="Times New Roman" pitchFamily="18" charset="0"/>
                <a:cs typeface="Times New Roman" pitchFamily="18" charset="0"/>
              </a:rPr>
              <a:t>n.s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8" name="TextBox 417"/>
          <p:cNvSpPr txBox="1"/>
          <p:nvPr/>
        </p:nvSpPr>
        <p:spPr>
          <a:xfrm rot="10800000">
            <a:off x="6008233" y="7534201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" name="TextBox 418"/>
          <p:cNvSpPr txBox="1"/>
          <p:nvPr/>
        </p:nvSpPr>
        <p:spPr>
          <a:xfrm rot="10800000">
            <a:off x="6017424" y="7433177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21" name="Picture 5"/>
          <p:cNvPicPr>
            <a:picLocks noChangeAspect="1" noChangeArrowheads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62" t="15714" r="15598" b="59451"/>
          <a:stretch/>
        </p:blipFill>
        <p:spPr bwMode="auto">
          <a:xfrm>
            <a:off x="6238802" y="2041200"/>
            <a:ext cx="162000" cy="41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9" name="Picture 5"/>
          <p:cNvPicPr>
            <a:picLocks noChangeAspect="1" noChangeArrowheads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62" t="15714" r="15598" b="59451"/>
          <a:stretch/>
        </p:blipFill>
        <p:spPr bwMode="auto">
          <a:xfrm>
            <a:off x="6261871" y="7503914"/>
            <a:ext cx="162000" cy="41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" name="TextBox 429"/>
          <p:cNvSpPr txBox="1"/>
          <p:nvPr/>
        </p:nvSpPr>
        <p:spPr>
          <a:xfrm>
            <a:off x="6322282" y="7477630"/>
            <a:ext cx="635110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lang="en-US" altLang="zh-CN" sz="800" dirty="0" err="1" smtClean="0">
                <a:latin typeface="Times New Roman" pitchFamily="18" charset="0"/>
                <a:cs typeface="Times New Roman" pitchFamily="18" charset="0"/>
              </a:rPr>
              <a:t>shCtrl</a:t>
            </a:r>
            <a:endParaRPr lang="en-US" altLang="zh-CN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800"/>
              </a:lnSpc>
            </a:pP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shCAD-1</a:t>
            </a:r>
          </a:p>
          <a:p>
            <a:pPr>
              <a:lnSpc>
                <a:spcPts val="800"/>
              </a:lnSpc>
            </a:pP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shGLS1-1</a:t>
            </a:r>
          </a:p>
          <a:p>
            <a:pPr>
              <a:lnSpc>
                <a:spcPts val="800"/>
              </a:lnSpc>
            </a:pP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shCAD-1+</a:t>
            </a:r>
          </a:p>
          <a:p>
            <a:pPr>
              <a:lnSpc>
                <a:spcPts val="800"/>
              </a:lnSpc>
            </a:pP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shGLS1-1</a:t>
            </a:r>
            <a:endParaRPr lang="zh-CN" alt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3" name="Picture 1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82" t="17037" r="18551" b="49803"/>
          <a:stretch/>
        </p:blipFill>
        <p:spPr bwMode="auto">
          <a:xfrm>
            <a:off x="6113163" y="288107"/>
            <a:ext cx="140727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33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16633" y="107504"/>
            <a:ext cx="6741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Supplementary Fig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Reciprocal regulation between glutamine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carbon and nitrogen metabolism in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PCa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A,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Cellular viability and apoptosis assays in PC3 and C4-2MDVR cells treated with either short-term (ST) or long-term (LS) knockdown mediated by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shRNAs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targeting GLS1 or CAD.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Western blot showing knockdown of either GLS1 or CAD or in combination mediated by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shRNAs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in C4-2MDVR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cells.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C,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Metabolite profiling results showing levels of representative metabolites in pyrimidine synthesis and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glutaminolysis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upon indicated treatment in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C4-2MDVR cells.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D-E,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elative intracellular glutamine levels in PC3 (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) and C4-2MDVR (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) cells.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F and G,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aseline="300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12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-glutamine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tracing analysis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showing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isotopologue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fraction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glutamine-labeled aspartate in PC3 (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) and C4-2MDVR (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) cells.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H and I,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12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-glutamine tracing analysis showing each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isotopologue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fraction of glutamine-labeled 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TP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in PC3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and C4-2MDVR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) cells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Western blot showing doxycycline-induced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knockdown (100 ng.ml)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of either GLS1 or CAD or in combination mediated by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shRNAs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C4-2MDVR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cells.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Metabolite profiling results showing levels of representative metabolites in pyrimidine synthesis and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glutaminolysis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upon indicated treatment in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C4-2MDVR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. DHOA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dihydroorotate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. OA,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orotate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Glu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, glutamate. </a:t>
            </a:r>
            <a:r>
              <a:rPr lang="el-GR" altLang="zh-CN" sz="1200" dirty="0"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KG, </a:t>
            </a:r>
            <a:r>
              <a:rPr lang="el-GR" altLang="zh-CN" sz="1200" dirty="0"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ketoglutarate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Fum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fumarate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Data </a:t>
            </a:r>
            <a:r>
              <a:rPr lang="en-US" altLang="zh-CN" sz="1200" kern="100" dirty="0">
                <a:latin typeface="Times New Roman"/>
                <a:cs typeface="Times New Roman"/>
              </a:rPr>
              <a:t>are depicted as mean ±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s.d.</a:t>
            </a:r>
            <a:r>
              <a:rPr lang="en-US" altLang="zh-CN" sz="1200" kern="100" dirty="0">
                <a:latin typeface="Times New Roman"/>
                <a:cs typeface="Times New Roman"/>
              </a:rPr>
              <a:t> * P &lt; 0.05, ** P &lt; 0.01 and *** P &lt; 0.001 by two-tailed </a:t>
            </a:r>
            <a:r>
              <a:rPr lang="en-US" altLang="zh-CN" sz="1200" kern="100">
                <a:latin typeface="Times New Roman"/>
                <a:cs typeface="Times New Roman"/>
              </a:rPr>
              <a:t>Student’s </a:t>
            </a:r>
            <a:r>
              <a:rPr lang="en-US" altLang="zh-CN" sz="1200" kern="100" smtClean="0">
                <a:latin typeface="Times New Roman"/>
                <a:cs typeface="Times New Roman"/>
              </a:rPr>
              <a:t>t-test or ANOVA.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12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24274</TotalTime>
  <Words>543</Words>
  <Application>Microsoft Office PowerPoint</Application>
  <PresentationFormat>全屏显示(4:3)</PresentationFormat>
  <Paragraphs>198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xulingfan</dc:creator>
  <cp:lastModifiedBy>xulingfan</cp:lastModifiedBy>
  <cp:revision>123</cp:revision>
  <dcterms:created xsi:type="dcterms:W3CDTF">2020-10-05T15:35:03Z</dcterms:created>
  <dcterms:modified xsi:type="dcterms:W3CDTF">2021-11-05T15:09:24Z</dcterms:modified>
</cp:coreProperties>
</file>