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19" autoAdjust="0"/>
  </p:normalViewPr>
  <p:slideViewPr>
    <p:cSldViewPr>
      <p:cViewPr>
        <p:scale>
          <a:sx n="100" d="100"/>
          <a:sy n="100" d="100"/>
        </p:scale>
        <p:origin x="-1452" y="5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xulingfan\Desktop\metabolite profile\nucleotides\gene set\GSE32936_HALLMARK_MTORC1_SIGNALING.grp_30.png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6" t="5600" r="1151" b="39334"/>
          <a:stretch/>
        </p:blipFill>
        <p:spPr bwMode="auto">
          <a:xfrm>
            <a:off x="294097" y="810292"/>
            <a:ext cx="1260000" cy="12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xulingfan\Desktop\metabolite profile\nucleotides\gene set\Beltran2011_HALLMARK_MTORC1_SIGNALING.grp_11.png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4" t="5226" r="1289" b="39319"/>
          <a:stretch/>
        </p:blipFill>
        <p:spPr bwMode="auto">
          <a:xfrm>
            <a:off x="1844824" y="792228"/>
            <a:ext cx="1260000" cy="12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xulingfan\Desktop\metabolite profile\nucleotides\gene set\GSE6919_HALLMARK_MTORC1_SIGNALING.grp_3.png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6" t="5532" r="1014" b="39401"/>
          <a:stretch/>
        </p:blipFill>
        <p:spPr bwMode="auto">
          <a:xfrm>
            <a:off x="3449176" y="792228"/>
            <a:ext cx="1260000" cy="12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2008" y="720220"/>
            <a:ext cx="296876" cy="79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0.4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0.3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0.2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0.1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0.0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9956" y="720220"/>
            <a:ext cx="296876" cy="79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0.4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0.3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0.2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0.1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0.0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20024" y="756292"/>
            <a:ext cx="296876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0.5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0.4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0.3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0.2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0.1</a:t>
            </a:r>
          </a:p>
          <a:p>
            <a:pPr>
              <a:lnSpc>
                <a:spcPts val="1100"/>
              </a:lnSpc>
            </a:pPr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0.0</a:t>
            </a:r>
            <a:endParaRPr lang="zh-CN" altLang="en-US" sz="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71046" y="1003632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ES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1497161" y="1036437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ES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081337" y="1037268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ES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8990" y="596752"/>
            <a:ext cx="1111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mTORC1 Signaling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8488" y="395536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GSE32936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98290" y="596752"/>
            <a:ext cx="1111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mTORC1 Signaling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82729" y="395536"/>
            <a:ext cx="851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Beltran 2011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74069" y="596752"/>
            <a:ext cx="1111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mTORC1 Signaling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62421" y="395536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GSE6919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8640" y="1980292"/>
            <a:ext cx="4860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SCNC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24744" y="1980292"/>
            <a:ext cx="4924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Adeno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56848" y="1980292"/>
            <a:ext cx="4860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SCNC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08920" y="1980292"/>
            <a:ext cx="4924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Adeno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61673" y="1980292"/>
            <a:ext cx="6655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Metastatic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93096" y="1980292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Primary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-27384" y="2204695"/>
            <a:ext cx="2684961" cy="2295297"/>
            <a:chOff x="116632" y="4388237"/>
            <a:chExt cx="2684961" cy="2295297"/>
          </a:xfrm>
        </p:grpSpPr>
        <p:pic>
          <p:nvPicPr>
            <p:cNvPr id="29" name="Picture 2" descr="C:\Users\xulingfan\Desktop\metabolite profile\nucleotides\WB\A4.26\actin.png.png"/>
            <p:cNvPicPr>
              <a:picLocks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99" t="46817" r="34886" b="43700"/>
            <a:stretch/>
          </p:blipFill>
          <p:spPr bwMode="auto">
            <a:xfrm>
              <a:off x="641135" y="6359534"/>
              <a:ext cx="2160000" cy="3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xulingfan\Desktop\metabolite profile\nucleotides\WB\A4.26\p70 S6K.png.png"/>
            <p:cNvPicPr>
              <a:picLocks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39" t="45511" r="35632" b="44238"/>
            <a:stretch/>
          </p:blipFill>
          <p:spPr bwMode="auto">
            <a:xfrm>
              <a:off x="641135" y="6035534"/>
              <a:ext cx="2160000" cy="3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C:\Users\xulingfan\Desktop\metabolite profile\nucleotides\WB\A4.26\p-AKT.png.png"/>
            <p:cNvPicPr>
              <a:picLocks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29" t="39369" r="34455" b="52102"/>
            <a:stretch/>
          </p:blipFill>
          <p:spPr bwMode="auto">
            <a:xfrm>
              <a:off x="641593" y="5711534"/>
              <a:ext cx="2160000" cy="3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5" descr="C:\Users\xulingfan\Desktop\metabolite profile\nucleotides\WB\A4.26\PTEN.png.png"/>
            <p:cNvPicPr>
              <a:picLocks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04" t="41294" r="33781" b="49902"/>
            <a:stretch/>
          </p:blipFill>
          <p:spPr bwMode="auto">
            <a:xfrm>
              <a:off x="641134" y="5386756"/>
              <a:ext cx="2160000" cy="3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3" descr="C:\Users\xulingfan\Desktop\metabolite profile\nucleotides\WB\A4.26\p-CAD.png.png"/>
            <p:cNvPicPr>
              <a:picLocks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01" t="45539" r="35063" b="45274"/>
            <a:stretch/>
          </p:blipFill>
          <p:spPr bwMode="auto">
            <a:xfrm>
              <a:off x="641135" y="5060448"/>
              <a:ext cx="2160000" cy="3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116632" y="5107857"/>
              <a:ext cx="52450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p-CAD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8512068">
              <a:off x="629018" y="4711557"/>
              <a:ext cx="53732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LAPC4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8512068">
              <a:off x="921927" y="4719082"/>
              <a:ext cx="5180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22RV1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8512068">
              <a:off x="1164345" y="4653695"/>
              <a:ext cx="76174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C4-2MDVR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 rot="18512068">
              <a:off x="1833536" y="4719081"/>
              <a:ext cx="52450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DU145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18512068">
              <a:off x="1539734" y="4711554"/>
              <a:ext cx="53091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err="1" smtClean="0">
                  <a:latin typeface="Times New Roman" pitchFamily="18" charset="0"/>
                  <a:cs typeface="Times New Roman" pitchFamily="18" charset="0"/>
                </a:rPr>
                <a:t>LNCaP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8512068">
              <a:off x="2171248" y="4769236"/>
              <a:ext cx="38343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PC3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8512068">
              <a:off x="2433252" y="4719082"/>
              <a:ext cx="4283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293T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8387" y="5433340"/>
              <a:ext cx="47320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PTEN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3502" y="5758118"/>
              <a:ext cx="5180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p-AKT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55563" y="6082118"/>
              <a:ext cx="48603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p-S6K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32507" y="6406118"/>
              <a:ext cx="4090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900" dirty="0" smtClean="0">
                  <a:latin typeface="Times New Roman" pitchFamily="18" charset="0"/>
                  <a:cs typeface="Times New Roman" pitchFamily="18" charset="0"/>
                </a:rPr>
                <a:t>actin</a:t>
              </a:r>
              <a:endParaRPr lang="zh-CN" alt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44624" y="35496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Times New Roman" pitchFamily="18" charset="0"/>
                <a:cs typeface="Times New Roman" pitchFamily="18" charset="0"/>
              </a:rPr>
              <a:t>Fig.S6</a:t>
            </a:r>
            <a:endParaRPr lang="zh-CN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624" y="33456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4624" y="227877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6633" y="5297304"/>
            <a:ext cx="67413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Supplementary Fig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. 6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PI3K-AKT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signaling phosphorylates CAD in advanced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PCa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A,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GSEA of mTORC1 Signaling signatures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SCNC/metastatic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and adenocarcinoma samples from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indicated datasets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B,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Plot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of Quick-score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quantifying phosphorylated CAD</a:t>
            </a:r>
            <a:r>
              <a:rPr lang="en-US" altLang="zh-CN" sz="1200" baseline="30000" dirty="0" smtClean="0">
                <a:latin typeface="Times New Roman" pitchFamily="18" charset="0"/>
                <a:cs typeface="Times New Roman" pitchFamily="18" charset="0"/>
              </a:rPr>
              <a:t>S1859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expression across a series of TMAs shown in Fig. 7B.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C,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Western blot assessment of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phosphorylated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CAD</a:t>
            </a:r>
            <a:r>
              <a:rPr lang="en-US" altLang="zh-CN" sz="1200" baseline="30000" dirty="0" smtClean="0">
                <a:latin typeface="Times New Roman" pitchFamily="18" charset="0"/>
                <a:cs typeface="Times New Roman" pitchFamily="18" charset="0"/>
              </a:rPr>
              <a:t>S1859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, PTEN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, phosphorylated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AKT</a:t>
            </a:r>
            <a:r>
              <a:rPr lang="en-US" altLang="zh-CN" sz="1200" baseline="30000" dirty="0" smtClean="0">
                <a:latin typeface="Times New Roman" pitchFamily="18" charset="0"/>
                <a:cs typeface="Times New Roman" pitchFamily="18" charset="0"/>
              </a:rPr>
              <a:t>S473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and phosphorylated S6K</a:t>
            </a:r>
            <a:r>
              <a:rPr lang="en-US" altLang="zh-CN" sz="1200" baseline="30000" dirty="0" smtClean="0">
                <a:latin typeface="Times New Roman" pitchFamily="18" charset="0"/>
                <a:cs typeface="Times New Roman" pitchFamily="18" charset="0"/>
              </a:rPr>
              <a:t>T389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protein levels in a panel of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PCa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cell lines. 293T cells were used as a positive control for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phosphorylated CAD</a:t>
            </a:r>
            <a:r>
              <a:rPr lang="en-US" altLang="zh-CN" sz="1200" baseline="30000" dirty="0">
                <a:latin typeface="Times New Roman" pitchFamily="18" charset="0"/>
                <a:cs typeface="Times New Roman" pitchFamily="18" charset="0"/>
              </a:rPr>
              <a:t>S1859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detection. </a:t>
            </a:r>
            <a:r>
              <a:rPr lang="en-US" altLang="zh-CN" sz="1200" kern="100" dirty="0" smtClean="0">
                <a:latin typeface="Times New Roman"/>
                <a:cs typeface="Times New Roman"/>
              </a:rPr>
              <a:t>Data </a:t>
            </a:r>
            <a:r>
              <a:rPr lang="en-US" altLang="zh-CN" sz="1200" kern="100" dirty="0">
                <a:latin typeface="Times New Roman"/>
                <a:cs typeface="Times New Roman"/>
              </a:rPr>
              <a:t>are depicted as mean ± </a:t>
            </a:r>
            <a:r>
              <a:rPr lang="en-US" altLang="zh-CN" sz="1200" kern="100" dirty="0" err="1">
                <a:latin typeface="Times New Roman"/>
                <a:cs typeface="Times New Roman"/>
              </a:rPr>
              <a:t>s.d.</a:t>
            </a:r>
            <a:r>
              <a:rPr lang="en-US" altLang="zh-CN" sz="1200" kern="100" dirty="0">
                <a:latin typeface="Times New Roman"/>
                <a:cs typeface="Times New Roman"/>
              </a:rPr>
              <a:t> * P &lt; 0.05, ** P &lt; 0.01 and *** P &lt; 0.001 by two-tailed </a:t>
            </a:r>
            <a:r>
              <a:rPr lang="en-US" altLang="zh-CN" sz="1200" kern="100">
                <a:latin typeface="Times New Roman"/>
                <a:cs typeface="Times New Roman"/>
              </a:rPr>
              <a:t>Student’s </a:t>
            </a:r>
            <a:r>
              <a:rPr lang="en-US" altLang="zh-CN" sz="1200" kern="100" smtClean="0">
                <a:latin typeface="Times New Roman"/>
                <a:cs typeface="Times New Roman"/>
              </a:rPr>
              <a:t>t-test or ANOVA.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7" t="12430" b="24686"/>
          <a:stretch/>
        </p:blipFill>
        <p:spPr bwMode="auto">
          <a:xfrm>
            <a:off x="5172000" y="683568"/>
            <a:ext cx="1506982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TextBox 54"/>
          <p:cNvSpPr txBox="1"/>
          <p:nvPr/>
        </p:nvSpPr>
        <p:spPr>
          <a:xfrm rot="16200000">
            <a:off x="4762273" y="1256559"/>
            <a:ext cx="5886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Q-Score</a:t>
            </a:r>
            <a:endParaRPr lang="zh-CN" altLang="en-US" sz="900" b="1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528581" y="525460"/>
            <a:ext cx="12442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p-CAD</a:t>
            </a:r>
            <a:r>
              <a:rPr lang="en-US" altLang="zh-CN" sz="900" baseline="30000" dirty="0" smtClean="0">
                <a:latin typeface="Times New Roman" pitchFamily="18" charset="0"/>
                <a:cs typeface="Times New Roman" pitchFamily="18" charset="0"/>
              </a:rPr>
              <a:t>S1859</a:t>
            </a:r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 expression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V="1">
            <a:off x="6124886" y="969870"/>
            <a:ext cx="0" cy="28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6464685" y="969870"/>
            <a:ext cx="0" cy="36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>
            <a:off x="6124886" y="969870"/>
            <a:ext cx="339799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V="1">
            <a:off x="6294785" y="821589"/>
            <a:ext cx="0" cy="14828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5819731" y="885500"/>
            <a:ext cx="0" cy="43204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5821205" y="885500"/>
            <a:ext cx="47358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V="1">
            <a:off x="5528581" y="821589"/>
            <a:ext cx="0" cy="64835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5528581" y="821589"/>
            <a:ext cx="76620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885915" y="773227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765047" y="696312"/>
            <a:ext cx="3193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00" dirty="0" smtClean="0">
                <a:latin typeface="Times New Roman" pitchFamily="18" charset="0"/>
                <a:cs typeface="Times New Roman" pitchFamily="18" charset="0"/>
              </a:rPr>
              <a:t>***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 rot="18548581">
            <a:off x="5193522" y="2094586"/>
            <a:ext cx="518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Benign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 rot="18548581">
            <a:off x="5513406" y="2092515"/>
            <a:ext cx="4860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err="1" smtClean="0">
                <a:latin typeface="Times New Roman" pitchFamily="18" charset="0"/>
                <a:cs typeface="Times New Roman" pitchFamily="18" charset="0"/>
              </a:rPr>
              <a:t>Aceno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 rot="18548581">
            <a:off x="5846637" y="2090027"/>
            <a:ext cx="4796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CRPC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 rot="18548581">
            <a:off x="6150610" y="2086268"/>
            <a:ext cx="4860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smtClean="0">
                <a:latin typeface="Times New Roman" pitchFamily="18" charset="0"/>
                <a:cs typeface="Times New Roman" pitchFamily="18" charset="0"/>
              </a:rPr>
              <a:t>SCNC</a:t>
            </a:r>
            <a:endParaRPr lang="zh-CN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789910" y="33456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95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4165</TotalTime>
  <Words>176</Words>
  <Application>Microsoft Office PowerPoint</Application>
  <PresentationFormat>全屏显示(4:3)</PresentationFormat>
  <Paragraphs>56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xulingfan</dc:creator>
  <cp:lastModifiedBy>xulingfan</cp:lastModifiedBy>
  <cp:revision>55</cp:revision>
  <dcterms:created xsi:type="dcterms:W3CDTF">2020-10-12T17:01:31Z</dcterms:created>
  <dcterms:modified xsi:type="dcterms:W3CDTF">2021-11-05T15:10:01Z</dcterms:modified>
</cp:coreProperties>
</file>