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9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autoAdjust="0"/>
    <p:restoredTop sz="94660"/>
  </p:normalViewPr>
  <p:slideViewPr>
    <p:cSldViewPr snapToGrid="0">
      <p:cViewPr varScale="1">
        <p:scale>
          <a:sx n="111" d="100"/>
          <a:sy n="111" d="100"/>
        </p:scale>
        <p:origin x="448"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6D760-A62A-4C19-94D4-EFCB8BC023BE}" type="datetimeFigureOut">
              <a:rPr lang="en-US" smtClean="0"/>
              <a:t>8/15/22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0C023B-1A04-473B-AF97-705CC77CECC1}" type="slidenum">
              <a:rPr lang="en-US" smtClean="0"/>
              <a:t>‹#›</a:t>
            </a:fld>
            <a:endParaRPr lang="en-US"/>
          </a:p>
        </p:txBody>
      </p:sp>
    </p:spTree>
    <p:extLst>
      <p:ext uri="{BB962C8B-B14F-4D97-AF65-F5344CB8AC3E}">
        <p14:creationId xmlns:p14="http://schemas.microsoft.com/office/powerpoint/2010/main" val="376428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a:extLst>
              <a:ext uri="{FF2B5EF4-FFF2-40B4-BE49-F238E27FC236}">
                <a16:creationId xmlns:a16="http://schemas.microsoft.com/office/drawing/2014/main" id="{570CD050-5315-43D9-898B-E1C914D6E3E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6" name="Notes Placeholder 2">
            <a:extLst>
              <a:ext uri="{FF2B5EF4-FFF2-40B4-BE49-F238E27FC236}">
                <a16:creationId xmlns:a16="http://schemas.microsoft.com/office/drawing/2014/main" id="{AAE83270-07AA-484A-902C-5169EBDFBD4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Here is the study flow chart. We started out with 2,544 genetically at risk children and had to exclude several due to absent TGA or inadequate growth data. We ultimately had 2,025 children out of whom 147 developed CDA and 87 developed CD in our initial analyses.</a:t>
            </a:r>
          </a:p>
          <a:p>
            <a:pPr>
              <a:spcBef>
                <a:spcPct val="0"/>
              </a:spcBef>
            </a:pPr>
            <a:endParaRPr lang="en-US" altLang="en-US"/>
          </a:p>
          <a:p>
            <a:pPr>
              <a:spcBef>
                <a:spcPct val="0"/>
              </a:spcBef>
            </a:pPr>
            <a:endParaRPr lang="en-US" altLang="en-US"/>
          </a:p>
          <a:p>
            <a:pPr>
              <a:spcBef>
                <a:spcPct val="0"/>
              </a:spcBef>
            </a:pPr>
            <a:r>
              <a:rPr lang="en-US" altLang="en-US"/>
              <a:t>35,034 height and weight measurements.</a:t>
            </a:r>
          </a:p>
          <a:p>
            <a:pPr>
              <a:spcBef>
                <a:spcPct val="0"/>
              </a:spcBef>
            </a:pPr>
            <a:endParaRPr lang="en-US" altLang="en-US"/>
          </a:p>
          <a:p>
            <a:pPr>
              <a:spcBef>
                <a:spcPct val="0"/>
              </a:spcBef>
            </a:pPr>
            <a:endParaRPr lang="en-US" altLang="en-US"/>
          </a:p>
        </p:txBody>
      </p:sp>
      <p:sp>
        <p:nvSpPr>
          <p:cNvPr id="47107" name="Slide Number Placeholder 3">
            <a:extLst>
              <a:ext uri="{FF2B5EF4-FFF2-40B4-BE49-F238E27FC236}">
                <a16:creationId xmlns:a16="http://schemas.microsoft.com/office/drawing/2014/main" id="{BD2156EE-D284-4B46-8E17-C6E0589541E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B5942C6-B1AE-4644-B03D-E9621105F6DD}" type="slidenum">
              <a:rPr lang="en-US" altLang="en-US"/>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D1401-C1F2-4F28-8328-049476467E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83B13A9-E456-4B00-8D39-E69878980D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C20899-C066-4137-B75F-7E4490EDB401}"/>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5F23B02F-5CC6-44F2-B87C-7DFABFE122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4FA103-36C0-4093-B2C4-56588F024A0E}"/>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4090423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9B8BE-CF6D-4037-A4EC-29379F4743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C27207-E52A-43EF-92B6-CDBFC1B19A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B70FE9-3971-471B-8CEF-6EA3D4EE8C64}"/>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8AFA04D2-2B33-4C52-9A64-AF7C689BA0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C965B5-F8A7-4925-AC05-7B22269A0B69}"/>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1562132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F5F683-ECF1-4213-BBA2-BC98F765C3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CF943E-2CF9-42FB-8310-B21715CDEF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113D03-DE8F-44F5-8AA8-A611D327B271}"/>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C63D5D28-3430-4933-909D-16F0A97552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491722-9EE8-4560-B53D-B70D3974CF63}"/>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3819497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F71D6-BCE5-4854-9F1A-56B3DBCE26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BDD087-18B6-4BA7-BB4D-5FEF4039E9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02798C-678E-456A-A0BE-54F6F95FE99D}"/>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3A836536-62C3-4B3F-8CF1-7AFFBFF6E9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7AA1EF-077D-444B-9888-8A089133FF59}"/>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412565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8D313-1AA3-497F-82FE-AE7CB4D860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EC5DFF-3C70-46E0-AA7D-E141A7BC3A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6AF57B-8A99-4C6A-A01C-1BB9DA1AC905}"/>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01A7BEBE-E1D1-4CE5-839A-BE493747D0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65696A-C93A-4070-B8D7-2E3DD763776B}"/>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3405898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E6C5C-3BA8-4B51-8BE9-18FE7B9F34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A84AB-C6D7-46B6-A3C8-44AC4AC47A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A5D9F10-DDEA-4E28-85DF-5EE560A2256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36BFF02-849F-41D3-9A18-03E14FD135A9}"/>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6" name="Footer Placeholder 5">
            <a:extLst>
              <a:ext uri="{FF2B5EF4-FFF2-40B4-BE49-F238E27FC236}">
                <a16:creationId xmlns:a16="http://schemas.microsoft.com/office/drawing/2014/main" id="{51B3D5F0-8D64-43E3-80A6-627E8A614F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C9DE6D-5223-4EA7-BF9D-41363B09E6DA}"/>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4123412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80B98-712A-4200-B5E8-A435D706E0D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DDB514-0E74-4984-9228-400185AF44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748B7C-05D4-439C-95F0-2B069F34308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EB230D-2D1E-44D9-9C1A-2887D2E3E4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8FEE3E-5995-40A8-9AA8-E29C1E0969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A60E77-9768-41B5-BFFB-D4891E32240F}"/>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8" name="Footer Placeholder 7">
            <a:extLst>
              <a:ext uri="{FF2B5EF4-FFF2-40B4-BE49-F238E27FC236}">
                <a16:creationId xmlns:a16="http://schemas.microsoft.com/office/drawing/2014/main" id="{A26E881A-8CA0-4379-B740-BE66118C06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FE8714-40FC-4033-A77D-E712ABD14415}"/>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1037301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D7BB7-EA63-4BA0-9197-EE6B150417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02286A-C1B6-449D-97F8-D0F228DD3843}"/>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4" name="Footer Placeholder 3">
            <a:extLst>
              <a:ext uri="{FF2B5EF4-FFF2-40B4-BE49-F238E27FC236}">
                <a16:creationId xmlns:a16="http://schemas.microsoft.com/office/drawing/2014/main" id="{C765F190-58BE-485E-9E1B-276D0FF7B94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C2407A-E67D-467B-AEBA-CCF59A76661F}"/>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1726631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B8F52E-5449-4452-BB64-55EC3212E97F}"/>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3" name="Footer Placeholder 2">
            <a:extLst>
              <a:ext uri="{FF2B5EF4-FFF2-40B4-BE49-F238E27FC236}">
                <a16:creationId xmlns:a16="http://schemas.microsoft.com/office/drawing/2014/main" id="{7F28BAD3-417E-4415-96B9-0FE2B25369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D6EB483-6908-4CA2-A8F8-7AC2089CF2E7}"/>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2372185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C1525-2CE3-4F7F-8510-918BA49E1F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F686997-E927-45B6-B452-7D98EE7259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FE56DD2-891C-4C50-8D5A-D3152C8122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9BF31D-BA5A-4BBC-857C-2803DC685C13}"/>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6" name="Footer Placeholder 5">
            <a:extLst>
              <a:ext uri="{FF2B5EF4-FFF2-40B4-BE49-F238E27FC236}">
                <a16:creationId xmlns:a16="http://schemas.microsoft.com/office/drawing/2014/main" id="{DD1BF156-FDB2-4F07-87A4-00145E6F3F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48F86D-551C-492A-B74F-D61DAD161D10}"/>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2965733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52959-B2AE-4622-8C78-7FF11FA143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5BC9C6-B5E9-409E-B0F1-70AB6C106A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8770182-48C8-453A-B0DA-D165A37BB4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9923A2-BEE7-449D-B066-4F77333FCB06}"/>
              </a:ext>
            </a:extLst>
          </p:cNvPr>
          <p:cNvSpPr>
            <a:spLocks noGrp="1"/>
          </p:cNvSpPr>
          <p:nvPr>
            <p:ph type="dt" sz="half" idx="10"/>
          </p:nvPr>
        </p:nvSpPr>
        <p:spPr/>
        <p:txBody>
          <a:bodyPr/>
          <a:lstStyle/>
          <a:p>
            <a:fld id="{5DE63838-445F-4F29-B372-6AC0683491BB}" type="datetimeFigureOut">
              <a:rPr lang="en-US" smtClean="0"/>
              <a:t>8/15/22</a:t>
            </a:fld>
            <a:endParaRPr lang="en-US"/>
          </a:p>
        </p:txBody>
      </p:sp>
      <p:sp>
        <p:nvSpPr>
          <p:cNvPr id="6" name="Footer Placeholder 5">
            <a:extLst>
              <a:ext uri="{FF2B5EF4-FFF2-40B4-BE49-F238E27FC236}">
                <a16:creationId xmlns:a16="http://schemas.microsoft.com/office/drawing/2014/main" id="{AC96E0B2-3E19-43CE-90A4-82FD392B27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059FBF-B278-4F16-854C-9C46CE88FB67}"/>
              </a:ext>
            </a:extLst>
          </p:cNvPr>
          <p:cNvSpPr>
            <a:spLocks noGrp="1"/>
          </p:cNvSpPr>
          <p:nvPr>
            <p:ph type="sldNum" sz="quarter" idx="12"/>
          </p:nvPr>
        </p:nvSpPr>
        <p:spPr/>
        <p:txBody>
          <a:bodyPr/>
          <a:lstStyle/>
          <a:p>
            <a:fld id="{F51E9CE5-E673-46D0-B8F5-E50D6F380FA5}" type="slidenum">
              <a:rPr lang="en-US" smtClean="0"/>
              <a:t>‹#›</a:t>
            </a:fld>
            <a:endParaRPr lang="en-US"/>
          </a:p>
        </p:txBody>
      </p:sp>
    </p:spTree>
    <p:extLst>
      <p:ext uri="{BB962C8B-B14F-4D97-AF65-F5344CB8AC3E}">
        <p14:creationId xmlns:p14="http://schemas.microsoft.com/office/powerpoint/2010/main" val="2126328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A82172-3BBF-404D-B18E-4E0A03F5FA9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8CC170-EF11-41CF-B019-6A232380E5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F4131D-33D7-4049-B503-AD5394E421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E63838-445F-4F29-B372-6AC0683491BB}" type="datetimeFigureOut">
              <a:rPr lang="en-US" smtClean="0"/>
              <a:t>8/15/22</a:t>
            </a:fld>
            <a:endParaRPr lang="en-US"/>
          </a:p>
        </p:txBody>
      </p:sp>
      <p:sp>
        <p:nvSpPr>
          <p:cNvPr id="5" name="Footer Placeholder 4">
            <a:extLst>
              <a:ext uri="{FF2B5EF4-FFF2-40B4-BE49-F238E27FC236}">
                <a16:creationId xmlns:a16="http://schemas.microsoft.com/office/drawing/2014/main" id="{7A34AACF-4BB4-4852-85F6-D1BA9E21EF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5DB4CD-29A9-4D63-90A6-DC8A0BDC5C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1E9CE5-E673-46D0-B8F5-E50D6F380FA5}" type="slidenum">
              <a:rPr lang="en-US" smtClean="0"/>
              <a:t>‹#›</a:t>
            </a:fld>
            <a:endParaRPr lang="en-US"/>
          </a:p>
        </p:txBody>
      </p:sp>
    </p:spTree>
    <p:extLst>
      <p:ext uri="{BB962C8B-B14F-4D97-AF65-F5344CB8AC3E}">
        <p14:creationId xmlns:p14="http://schemas.microsoft.com/office/powerpoint/2010/main" val="437774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a:extLst>
              <a:ext uri="{FF2B5EF4-FFF2-40B4-BE49-F238E27FC236}">
                <a16:creationId xmlns:a16="http://schemas.microsoft.com/office/drawing/2014/main" id="{7618CA78-512C-451E-BFCD-FF2E2EF0C1DB}"/>
              </a:ext>
            </a:extLst>
          </p:cNvPr>
          <p:cNvSpPr>
            <a:spLocks noGrp="1" noChangeArrowheads="1"/>
          </p:cNvSpPr>
          <p:nvPr>
            <p:ph type="title"/>
          </p:nvPr>
        </p:nvSpPr>
        <p:spPr>
          <a:xfrm>
            <a:off x="-1009650" y="-120651"/>
            <a:ext cx="10515600" cy="1325563"/>
          </a:xfrm>
        </p:spPr>
        <p:txBody>
          <a:bodyPr/>
          <a:lstStyle/>
          <a:p>
            <a:pPr algn="ctr"/>
            <a:r>
              <a:rPr lang="en-US" altLang="en-US" b="1" dirty="0"/>
              <a:t>Study Population</a:t>
            </a:r>
          </a:p>
        </p:txBody>
      </p:sp>
      <p:grpSp>
        <p:nvGrpSpPr>
          <p:cNvPr id="46082" name="Group 16">
            <a:extLst>
              <a:ext uri="{FF2B5EF4-FFF2-40B4-BE49-F238E27FC236}">
                <a16:creationId xmlns:a16="http://schemas.microsoft.com/office/drawing/2014/main" id="{C372B341-17AC-43F6-A314-E2B88C4CE779}"/>
              </a:ext>
            </a:extLst>
          </p:cNvPr>
          <p:cNvGrpSpPr>
            <a:grpSpLocks/>
          </p:cNvGrpSpPr>
          <p:nvPr/>
        </p:nvGrpSpPr>
        <p:grpSpPr bwMode="auto">
          <a:xfrm>
            <a:off x="2832995" y="1012261"/>
            <a:ext cx="6807070" cy="5568411"/>
            <a:chOff x="2442457" y="1603116"/>
            <a:chExt cx="4163148" cy="3667804"/>
          </a:xfrm>
        </p:grpSpPr>
        <p:cxnSp>
          <p:nvCxnSpPr>
            <p:cNvPr id="9" name="Straight Connector 8">
              <a:extLst>
                <a:ext uri="{FF2B5EF4-FFF2-40B4-BE49-F238E27FC236}">
                  <a16:creationId xmlns:a16="http://schemas.microsoft.com/office/drawing/2014/main" id="{E39CC628-8FA8-CF4F-80C7-FE48C61BBD0B}"/>
                </a:ext>
              </a:extLst>
            </p:cNvPr>
            <p:cNvCxnSpPr>
              <a:cxnSpLocks/>
            </p:cNvCxnSpPr>
            <p:nvPr/>
          </p:nvCxnSpPr>
          <p:spPr>
            <a:xfrm flipH="1">
              <a:off x="3511905" y="2313806"/>
              <a:ext cx="13593" cy="1967924"/>
            </a:xfrm>
            <a:prstGeom prst="line">
              <a:avLst/>
            </a:prstGeom>
            <a:ln w="9525"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46084" name="Group 15">
              <a:extLst>
                <a:ext uri="{FF2B5EF4-FFF2-40B4-BE49-F238E27FC236}">
                  <a16:creationId xmlns:a16="http://schemas.microsoft.com/office/drawing/2014/main" id="{E38449DC-F553-440A-B8B6-1AF395AFC3E1}"/>
                </a:ext>
              </a:extLst>
            </p:cNvPr>
            <p:cNvGrpSpPr>
              <a:grpSpLocks/>
            </p:cNvGrpSpPr>
            <p:nvPr/>
          </p:nvGrpSpPr>
          <p:grpSpPr bwMode="auto">
            <a:xfrm>
              <a:off x="2442457" y="1603116"/>
              <a:ext cx="4163148" cy="3667804"/>
              <a:chOff x="2442457" y="1603116"/>
              <a:chExt cx="4163148" cy="3667804"/>
            </a:xfrm>
          </p:grpSpPr>
          <p:sp>
            <p:nvSpPr>
              <p:cNvPr id="10" name="Rectangle 9">
                <a:extLst>
                  <a:ext uri="{FF2B5EF4-FFF2-40B4-BE49-F238E27FC236}">
                    <a16:creationId xmlns:a16="http://schemas.microsoft.com/office/drawing/2014/main" id="{F99B1FF5-3B41-4142-A29C-60FA9132FAB4}"/>
                  </a:ext>
                </a:extLst>
              </p:cNvPr>
              <p:cNvSpPr/>
              <p:nvPr/>
            </p:nvSpPr>
            <p:spPr>
              <a:xfrm>
                <a:off x="2521585" y="4282776"/>
                <a:ext cx="2183558" cy="988144"/>
              </a:xfrm>
              <a:prstGeom prst="rect">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ANALYSIS COHORT</a:t>
                </a:r>
                <a:endParaRPr lang="en-US" dirty="0">
                  <a:ea typeface="Calibri" panose="020F0502020204030204" pitchFamily="34" charset="0"/>
                  <a:cs typeface="Times New Roman" panose="02020603050405020304" pitchFamily="18" charset="0"/>
                </a:endParaRPr>
              </a:p>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Regional Incidence of CDA and CD</a:t>
                </a:r>
              </a:p>
              <a:p>
                <a:pPr algn="ctr" eaLnBrk="1" fontAlgn="auto" hangingPunct="1">
                  <a:spcBef>
                    <a:spcPts val="0"/>
                  </a:spcBef>
                  <a:spcAft>
                    <a:spcPts val="0"/>
                  </a:spcAft>
                  <a:defRPr/>
                </a:pPr>
                <a:r>
                  <a:rPr lang="en-GB" dirty="0">
                    <a:solidFill>
                      <a:srgbClr val="000000"/>
                    </a:solidFill>
                    <a:ea typeface="Calibri" panose="020F0502020204030204" pitchFamily="34" charset="0"/>
                    <a:cs typeface="Times New Roman" panose="02020603050405020304" pitchFamily="18" charset="0"/>
                  </a:rPr>
                  <a:t>n=</a:t>
                </a:r>
                <a:r>
                  <a:rPr lang="en-GB" b="1" dirty="0">
                    <a:solidFill>
                      <a:srgbClr val="000000"/>
                    </a:solidFill>
                    <a:ea typeface="Calibri" panose="020F0502020204030204" pitchFamily="34" charset="0"/>
                    <a:cs typeface="Times New Roman" panose="02020603050405020304" pitchFamily="18" charset="0"/>
                  </a:rPr>
                  <a:t>6,628</a:t>
                </a:r>
                <a:r>
                  <a:rPr lang="en-GB" dirty="0">
                    <a:solidFill>
                      <a:srgbClr val="000000"/>
                    </a:solidFill>
                    <a:ea typeface="Calibri" panose="020F0502020204030204" pitchFamily="34" charset="0"/>
                    <a:cs typeface="Times New Roman" panose="02020603050405020304" pitchFamily="18" charset="0"/>
                  </a:rPr>
                  <a:t>,</a:t>
                </a:r>
                <a:r>
                  <a:rPr lang="en-GB" b="1" dirty="0">
                    <a:solidFill>
                      <a:srgbClr val="000000"/>
                    </a:solidFill>
                    <a:ea typeface="Calibri" panose="020F0502020204030204" pitchFamily="34" charset="0"/>
                    <a:cs typeface="Times New Roman" panose="02020603050405020304" pitchFamily="18" charset="0"/>
                  </a:rPr>
                  <a:t> </a:t>
                </a:r>
                <a:r>
                  <a:rPr lang="en-GB" dirty="0">
                    <a:solidFill>
                      <a:srgbClr val="000000"/>
                    </a:solidFill>
                    <a:ea typeface="Calibri" panose="020F0502020204030204" pitchFamily="34" charset="0"/>
                    <a:cs typeface="Times New Roman" panose="02020603050405020304" pitchFamily="18" charset="0"/>
                  </a:rPr>
                  <a:t>out of whom </a:t>
                </a:r>
                <a:r>
                  <a:rPr lang="en-GB" b="1" dirty="0">
                    <a:solidFill>
                      <a:srgbClr val="000000"/>
                    </a:solidFill>
                    <a:ea typeface="Calibri" panose="020F0502020204030204" pitchFamily="34" charset="0"/>
                    <a:cs typeface="Times New Roman" panose="02020603050405020304" pitchFamily="18" charset="0"/>
                  </a:rPr>
                  <a:t>1,299 </a:t>
                </a:r>
                <a:r>
                  <a:rPr lang="en-GB" dirty="0">
                    <a:solidFill>
                      <a:srgbClr val="000000"/>
                    </a:solidFill>
                    <a:ea typeface="Calibri" panose="020F0502020204030204" pitchFamily="34" charset="0"/>
                    <a:cs typeface="Times New Roman" panose="02020603050405020304" pitchFamily="18" charset="0"/>
                  </a:rPr>
                  <a:t>developed CDA,  </a:t>
                </a:r>
                <a:r>
                  <a:rPr lang="en-GB" b="1" dirty="0">
                    <a:solidFill>
                      <a:srgbClr val="000000"/>
                    </a:solidFill>
                    <a:ea typeface="Calibri" panose="020F0502020204030204" pitchFamily="34" charset="0"/>
                    <a:cs typeface="Times New Roman" panose="02020603050405020304" pitchFamily="18" charset="0"/>
                  </a:rPr>
                  <a:t>529</a:t>
                </a:r>
                <a:r>
                  <a:rPr lang="en-GB" dirty="0">
                    <a:solidFill>
                      <a:srgbClr val="000000"/>
                    </a:solidFill>
                    <a:ea typeface="Calibri" panose="020F0502020204030204" pitchFamily="34" charset="0"/>
                    <a:cs typeface="Times New Roman" panose="02020603050405020304" pitchFamily="18" charset="0"/>
                  </a:rPr>
                  <a:t> developed CD</a:t>
                </a:r>
                <a:endParaRPr lang="en-US" dirty="0">
                  <a:ea typeface="Calibri" panose="020F0502020204030204" pitchFamily="34"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0C097C81-335D-F540-8F06-78C3C2C78885}"/>
                  </a:ext>
                </a:extLst>
              </p:cNvPr>
              <p:cNvCxnSpPr/>
              <p:nvPr/>
            </p:nvCxnSpPr>
            <p:spPr>
              <a:xfrm rot="10800000" flipV="1">
                <a:off x="3525498" y="2864545"/>
                <a:ext cx="1102944" cy="0"/>
              </a:xfrm>
              <a:prstGeom prst="line">
                <a:avLst/>
              </a:prstGeom>
              <a:ln w="9525"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2" name="Rectangle 11">
                <a:extLst>
                  <a:ext uri="{FF2B5EF4-FFF2-40B4-BE49-F238E27FC236}">
                    <a16:creationId xmlns:a16="http://schemas.microsoft.com/office/drawing/2014/main" id="{D4104048-8BD5-F443-8FDB-95F1EA92EAEC}"/>
                  </a:ext>
                </a:extLst>
              </p:cNvPr>
              <p:cNvSpPr/>
              <p:nvPr/>
            </p:nvSpPr>
            <p:spPr>
              <a:xfrm>
                <a:off x="4637588" y="3225403"/>
                <a:ext cx="1968017" cy="522828"/>
              </a:xfrm>
              <a:prstGeom prst="rect">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Excluded due to non-permissive </a:t>
                </a:r>
              </a:p>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celiac HLA-DQ genotype</a:t>
                </a:r>
                <a:endParaRPr lang="en-US" dirty="0">
                  <a:ea typeface="Calibri" panose="020F0502020204030204" pitchFamily="34" charset="0"/>
                  <a:cs typeface="Times New Roman" panose="02020603050405020304" pitchFamily="18" charset="0"/>
                </a:endParaRPr>
              </a:p>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n= 275</a:t>
                </a:r>
                <a:endParaRPr lang="en-US" dirty="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725123E4-2FB2-C745-8282-EC8692A8C34B}"/>
                  </a:ext>
                </a:extLst>
              </p:cNvPr>
              <p:cNvSpPr/>
              <p:nvPr/>
            </p:nvSpPr>
            <p:spPr>
              <a:xfrm>
                <a:off x="2442457" y="1603116"/>
                <a:ext cx="2341815" cy="873122"/>
              </a:xfrm>
              <a:prstGeom prst="rect">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TEDDY COHORT </a:t>
                </a:r>
                <a:endParaRPr lang="en-US" dirty="0">
                  <a:ea typeface="Calibri" panose="020F0502020204030204" pitchFamily="34" charset="0"/>
                  <a:cs typeface="Times New Roman" panose="02020603050405020304" pitchFamily="18" charset="0"/>
                </a:endParaRPr>
              </a:p>
              <a:p>
                <a:pPr algn="ctr" eaLnBrk="1" fontAlgn="auto" hangingPunct="1">
                  <a:spcBef>
                    <a:spcPts val="0"/>
                  </a:spcBef>
                  <a:spcAft>
                    <a:spcPts val="0"/>
                  </a:spcAft>
                  <a:defRPr/>
                </a:pPr>
                <a:r>
                  <a:rPr lang="en-US" b="1" dirty="0">
                    <a:solidFill>
                      <a:srgbClr val="000000"/>
                    </a:solidFill>
                    <a:ea typeface="Calibri" panose="020F0502020204030204" pitchFamily="34" charset="0"/>
                    <a:cs typeface="Times New Roman" panose="02020603050405020304" pitchFamily="18" charset="0"/>
                  </a:rPr>
                  <a:t>424</a:t>
                </a:r>
                <a:r>
                  <a:rPr lang="en-US" b="1">
                    <a:solidFill>
                      <a:srgbClr val="000000"/>
                    </a:solidFill>
                    <a:ea typeface="Calibri" panose="020F0502020204030204" pitchFamily="34" charset="0"/>
                    <a:cs typeface="Times New Roman" panose="02020603050405020304" pitchFamily="18" charset="0"/>
                  </a:rPr>
                  <a:t>, 788 </a:t>
                </a:r>
                <a:r>
                  <a:rPr lang="en-US" dirty="0">
                    <a:solidFill>
                      <a:srgbClr val="000000"/>
                    </a:solidFill>
                    <a:ea typeface="Calibri" panose="020F0502020204030204" pitchFamily="34" charset="0"/>
                    <a:cs typeface="Times New Roman" panose="02020603050405020304" pitchFamily="18" charset="0"/>
                  </a:rPr>
                  <a:t>newborns screened</a:t>
                </a:r>
              </a:p>
              <a:p>
                <a:pPr algn="ctr" eaLnBrk="1" fontAlgn="auto" hangingPunct="1">
                  <a:spcBef>
                    <a:spcPts val="0"/>
                  </a:spcBef>
                  <a:spcAft>
                    <a:spcPts val="0"/>
                  </a:spcAft>
                  <a:defRPr/>
                </a:pPr>
                <a:r>
                  <a:rPr lang="en-US" b="1" dirty="0">
                    <a:solidFill>
                      <a:srgbClr val="000000"/>
                    </a:solidFill>
                    <a:ea typeface="Calibri" panose="020F0502020204030204" pitchFamily="34" charset="0"/>
                    <a:cs typeface="Times New Roman" panose="02020603050405020304" pitchFamily="18" charset="0"/>
                  </a:rPr>
                  <a:t>21, 578 </a:t>
                </a:r>
                <a:r>
                  <a:rPr lang="en-US" dirty="0">
                    <a:solidFill>
                      <a:srgbClr val="000000"/>
                    </a:solidFill>
                    <a:ea typeface="Calibri" panose="020F0502020204030204" pitchFamily="34" charset="0"/>
                    <a:cs typeface="Times New Roman" panose="02020603050405020304" pitchFamily="18" charset="0"/>
                  </a:rPr>
                  <a:t>newborns with eligible HLA</a:t>
                </a:r>
              </a:p>
              <a:p>
                <a:pPr algn="ctr" eaLnBrk="1" fontAlgn="auto" hangingPunct="1">
                  <a:spcBef>
                    <a:spcPts val="0"/>
                  </a:spcBef>
                  <a:spcAft>
                    <a:spcPts val="0"/>
                  </a:spcAft>
                  <a:defRPr/>
                </a:pPr>
                <a:r>
                  <a:rPr lang="en-US" b="1" dirty="0">
                    <a:solidFill>
                      <a:srgbClr val="000000"/>
                    </a:solidFill>
                    <a:ea typeface="Calibri" panose="020F0502020204030204" pitchFamily="34" charset="0"/>
                    <a:cs typeface="Times New Roman" panose="02020603050405020304" pitchFamily="18" charset="0"/>
                  </a:rPr>
                  <a:t>8,676</a:t>
                </a:r>
                <a:r>
                  <a:rPr lang="en-US" dirty="0">
                    <a:solidFill>
                      <a:srgbClr val="000000"/>
                    </a:solidFill>
                    <a:ea typeface="Calibri" panose="020F0502020204030204" pitchFamily="34" charset="0"/>
                    <a:cs typeface="Times New Roman" panose="02020603050405020304" pitchFamily="18" charset="0"/>
                  </a:rPr>
                  <a:t> newborns enrolled</a:t>
                </a:r>
              </a:p>
              <a:p>
                <a:pPr algn="ctr" eaLnBrk="1" fontAlgn="auto" hangingPunct="1">
                  <a:spcBef>
                    <a:spcPts val="0"/>
                  </a:spcBef>
                  <a:spcAft>
                    <a:spcPts val="0"/>
                  </a:spcAft>
                  <a:defRPr/>
                </a:pPr>
                <a:endParaRPr lang="en-US" dirty="0">
                  <a:ea typeface="Calibri" panose="020F0502020204030204" pitchFamily="34" charset="0"/>
                  <a:cs typeface="Times New Roman" panose="02020603050405020304" pitchFamily="18" charset="0"/>
                </a:endParaRPr>
              </a:p>
            </p:txBody>
          </p:sp>
        </p:grpSp>
      </p:grpSp>
      <p:pic>
        <p:nvPicPr>
          <p:cNvPr id="3" name="Picture 2">
            <a:extLst>
              <a:ext uri="{FF2B5EF4-FFF2-40B4-BE49-F238E27FC236}">
                <a16:creationId xmlns:a16="http://schemas.microsoft.com/office/drawing/2014/main" id="{901A3CC0-E2FA-47DE-B4CF-C91281EE60B7}"/>
              </a:ext>
            </a:extLst>
          </p:cNvPr>
          <p:cNvPicPr>
            <a:picLocks noChangeAspect="1"/>
          </p:cNvPicPr>
          <p:nvPr/>
        </p:nvPicPr>
        <p:blipFill>
          <a:blip r:embed="rId3"/>
          <a:stretch>
            <a:fillRect/>
          </a:stretch>
        </p:blipFill>
        <p:spPr>
          <a:xfrm>
            <a:off x="4596581" y="3846427"/>
            <a:ext cx="1810669" cy="12193"/>
          </a:xfrm>
          <a:prstGeom prst="rect">
            <a:avLst/>
          </a:prstGeom>
        </p:spPr>
      </p:pic>
      <p:sp>
        <p:nvSpPr>
          <p:cNvPr id="16" name="Rectangle 15">
            <a:extLst>
              <a:ext uri="{FF2B5EF4-FFF2-40B4-BE49-F238E27FC236}">
                <a16:creationId xmlns:a16="http://schemas.microsoft.com/office/drawing/2014/main" id="{04F9865C-62E7-4624-AA1D-F77590C4786E}"/>
              </a:ext>
            </a:extLst>
          </p:cNvPr>
          <p:cNvSpPr/>
          <p:nvPr/>
        </p:nvSpPr>
        <p:spPr bwMode="auto">
          <a:xfrm>
            <a:off x="6414521" y="2542169"/>
            <a:ext cx="3217861" cy="793750"/>
          </a:xfrm>
          <a:prstGeom prst="rect">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Excluded due to absent  TGA Data</a:t>
            </a:r>
            <a:endParaRPr lang="en-US" dirty="0">
              <a:ea typeface="Calibri" panose="020F0502020204030204" pitchFamily="34" charset="0"/>
              <a:cs typeface="Times New Roman" panose="02020603050405020304" pitchFamily="18" charset="0"/>
            </a:endParaRPr>
          </a:p>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n= 1767</a:t>
            </a:r>
            <a:endParaRPr lang="en-US" dirty="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7070BA0D-2C96-C6F6-0E6F-3E4236EE6C9E}"/>
              </a:ext>
            </a:extLst>
          </p:cNvPr>
          <p:cNvPicPr>
            <a:picLocks noChangeAspect="1"/>
          </p:cNvPicPr>
          <p:nvPr/>
        </p:nvPicPr>
        <p:blipFill>
          <a:blip r:embed="rId3"/>
          <a:stretch>
            <a:fillRect/>
          </a:stretch>
        </p:blipFill>
        <p:spPr>
          <a:xfrm>
            <a:off x="4611536" y="4668618"/>
            <a:ext cx="1810669" cy="12193"/>
          </a:xfrm>
          <a:prstGeom prst="rect">
            <a:avLst/>
          </a:prstGeom>
        </p:spPr>
      </p:pic>
      <p:sp>
        <p:nvSpPr>
          <p:cNvPr id="4" name="Rectangle 3">
            <a:extLst>
              <a:ext uri="{FF2B5EF4-FFF2-40B4-BE49-F238E27FC236}">
                <a16:creationId xmlns:a16="http://schemas.microsoft.com/office/drawing/2014/main" id="{3116A796-C465-1628-E1FD-8556797AC213}"/>
              </a:ext>
            </a:extLst>
          </p:cNvPr>
          <p:cNvSpPr/>
          <p:nvPr/>
        </p:nvSpPr>
        <p:spPr bwMode="auto">
          <a:xfrm>
            <a:off x="6429890" y="4375955"/>
            <a:ext cx="3217861" cy="609711"/>
          </a:xfrm>
          <a:prstGeom prst="rect">
            <a:avLst/>
          </a:prstGeom>
          <a:solidFill>
            <a:schemeClr val="bg1">
              <a:lumMod val="9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Satellite sites T1D-FDR</a:t>
            </a:r>
          </a:p>
          <a:p>
            <a:pPr algn="ctr" eaLnBrk="1" fontAlgn="auto" hangingPunct="1">
              <a:spcBef>
                <a:spcPts val="0"/>
              </a:spcBef>
              <a:spcAft>
                <a:spcPts val="0"/>
              </a:spcAft>
              <a:defRPr/>
            </a:pPr>
            <a:r>
              <a:rPr lang="en-GB" b="1" dirty="0">
                <a:solidFill>
                  <a:srgbClr val="000000"/>
                </a:solidFill>
                <a:ea typeface="Calibri" panose="020F0502020204030204" pitchFamily="34" charset="0"/>
                <a:cs typeface="Times New Roman" panose="02020603050405020304" pitchFamily="18" charset="0"/>
              </a:rPr>
              <a:t>n= 6</a:t>
            </a:r>
            <a:endParaRPr lang="en-US" dirty="0">
              <a:ea typeface="Calibri" panose="020F0502020204030204" pitchFamily="34"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123</Words>
  <Application>Microsoft Macintosh PowerPoint</Application>
  <PresentationFormat>Widescreen</PresentationFormat>
  <Paragraphs>20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Study Population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Population</dc:title>
  <dc:creator>Stahl, Marisa</dc:creator>
  <cp:lastModifiedBy>Stahl, Marisa</cp:lastModifiedBy>
  <cp:revision>2</cp:revision>
  <dcterms:created xsi:type="dcterms:W3CDTF">2022-08-05T16:51:11Z</dcterms:created>
  <dcterms:modified xsi:type="dcterms:W3CDTF">2022-08-15T20:16:52Z</dcterms:modified>
</cp:coreProperties>
</file>